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84" r:id="rId2"/>
    <p:sldId id="285" r:id="rId3"/>
    <p:sldId id="277" r:id="rId4"/>
    <p:sldId id="275" r:id="rId5"/>
    <p:sldId id="278" r:id="rId6"/>
    <p:sldId id="279" r:id="rId7"/>
    <p:sldId id="280" r:id="rId8"/>
    <p:sldId id="281" r:id="rId9"/>
    <p:sldId id="283" r:id="rId10"/>
    <p:sldId id="286" r:id="rId11"/>
    <p:sldId id="288" r:id="rId12"/>
    <p:sldId id="289" r:id="rId13"/>
    <p:sldId id="290" r:id="rId14"/>
    <p:sldId id="291" r:id="rId15"/>
    <p:sldId id="292" r:id="rId16"/>
    <p:sldId id="296" r:id="rId17"/>
    <p:sldId id="297" r:id="rId18"/>
    <p:sldId id="298" r:id="rId19"/>
    <p:sldId id="299" r:id="rId20"/>
    <p:sldId id="300" r:id="rId21"/>
    <p:sldId id="301" r:id="rId22"/>
    <p:sldId id="302" r:id="rId23"/>
    <p:sldId id="312" r:id="rId24"/>
    <p:sldId id="293" r:id="rId25"/>
    <p:sldId id="294" r:id="rId26"/>
    <p:sldId id="295" r:id="rId27"/>
    <p:sldId id="303" r:id="rId28"/>
    <p:sldId id="308" r:id="rId29"/>
    <p:sldId id="309" r:id="rId30"/>
    <p:sldId id="305" r:id="rId31"/>
    <p:sldId id="304" r:id="rId32"/>
    <p:sldId id="310" r:id="rId33"/>
    <p:sldId id="307" r:id="rId34"/>
    <p:sldId id="311"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31" autoAdjust="0"/>
  </p:normalViewPr>
  <p:slideViewPr>
    <p:cSldViewPr>
      <p:cViewPr varScale="1">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04F54-FBF8-48D9-86EB-76701768FB1C}" type="doc">
      <dgm:prSet loTypeId="urn:microsoft.com/office/officeart/2005/8/layout/hChevron3" loCatId="process" qsTypeId="urn:microsoft.com/office/officeart/2005/8/quickstyle/simple1" qsCatId="simple" csTypeId="urn:microsoft.com/office/officeart/2005/8/colors/colorful5" csCatId="colorful" phldr="1"/>
      <dgm:spPr/>
    </dgm:pt>
    <dgm:pt modelId="{B2CCEDA2-787D-4D26-89AB-E109BA3E7D6D}">
      <dgm:prSet phldrT="[Texte]"/>
      <dgm:spPr/>
      <dgm:t>
        <a:bodyPr/>
        <a:lstStyle/>
        <a:p>
          <a:r>
            <a:rPr lang="fr-FR" dirty="0" smtClean="0"/>
            <a:t>Brute</a:t>
          </a:r>
          <a:endParaRPr lang="fr-FR" dirty="0"/>
        </a:p>
      </dgm:t>
    </dgm:pt>
    <dgm:pt modelId="{400394DA-4765-49BC-9270-2B09C0C6613A}" type="parTrans" cxnId="{EE531E49-C099-493E-9667-3CE280FCAD24}">
      <dgm:prSet/>
      <dgm:spPr/>
      <dgm:t>
        <a:bodyPr/>
        <a:lstStyle/>
        <a:p>
          <a:endParaRPr lang="fr-FR"/>
        </a:p>
      </dgm:t>
    </dgm:pt>
    <dgm:pt modelId="{69543426-7B19-45C9-BFDC-7B1B93D96798}" type="sibTrans" cxnId="{EE531E49-C099-493E-9667-3CE280FCAD24}">
      <dgm:prSet/>
      <dgm:spPr/>
      <dgm:t>
        <a:bodyPr/>
        <a:lstStyle/>
        <a:p>
          <a:endParaRPr lang="fr-FR"/>
        </a:p>
      </dgm:t>
    </dgm:pt>
    <dgm:pt modelId="{2F27197B-53E9-4F8F-80C8-0F3007064555}">
      <dgm:prSet phldrT="[Texte]"/>
      <dgm:spPr/>
      <dgm:t>
        <a:bodyPr/>
        <a:lstStyle/>
        <a:p>
          <a:r>
            <a:rPr lang="fr-FR" dirty="0" smtClean="0"/>
            <a:t>Affinage</a:t>
          </a:r>
          <a:endParaRPr lang="fr-FR" dirty="0"/>
        </a:p>
      </dgm:t>
    </dgm:pt>
    <dgm:pt modelId="{1561A8AC-12C3-444F-8985-5601572C78C3}" type="parTrans" cxnId="{9FFA41C6-73D0-4156-BD15-AEFE43524B0F}">
      <dgm:prSet/>
      <dgm:spPr/>
      <dgm:t>
        <a:bodyPr/>
        <a:lstStyle/>
        <a:p>
          <a:endParaRPr lang="fr-FR"/>
        </a:p>
      </dgm:t>
    </dgm:pt>
    <dgm:pt modelId="{A22CE6BC-2DCC-44DA-90A8-CA9735C545B2}" type="sibTrans" cxnId="{9FFA41C6-73D0-4156-BD15-AEFE43524B0F}">
      <dgm:prSet/>
      <dgm:spPr/>
      <dgm:t>
        <a:bodyPr/>
        <a:lstStyle/>
        <a:p>
          <a:endParaRPr lang="fr-FR"/>
        </a:p>
      </dgm:t>
    </dgm:pt>
    <dgm:pt modelId="{9CDC8992-5497-42DD-8A86-2E77048E4736}">
      <dgm:prSet phldrT="[Texte]"/>
      <dgm:spPr/>
      <dgm:t>
        <a:bodyPr/>
        <a:lstStyle/>
        <a:p>
          <a:r>
            <a:rPr lang="fr-FR" dirty="0" smtClean="0"/>
            <a:t>Traitée</a:t>
          </a:r>
          <a:endParaRPr lang="fr-FR" dirty="0"/>
        </a:p>
      </dgm:t>
    </dgm:pt>
    <dgm:pt modelId="{4CA826BF-99E4-4D5C-8D90-96E86BB26143}" type="parTrans" cxnId="{6E10B418-DE66-40E5-BDB5-97C6E584C1BA}">
      <dgm:prSet/>
      <dgm:spPr/>
      <dgm:t>
        <a:bodyPr/>
        <a:lstStyle/>
        <a:p>
          <a:endParaRPr lang="fr-FR"/>
        </a:p>
      </dgm:t>
    </dgm:pt>
    <dgm:pt modelId="{6929D097-ECBA-40AC-9A05-1C9705B35DD0}" type="sibTrans" cxnId="{6E10B418-DE66-40E5-BDB5-97C6E584C1BA}">
      <dgm:prSet/>
      <dgm:spPr/>
      <dgm:t>
        <a:bodyPr/>
        <a:lstStyle/>
        <a:p>
          <a:endParaRPr lang="fr-FR"/>
        </a:p>
      </dgm:t>
    </dgm:pt>
    <dgm:pt modelId="{C32F185F-9EC7-4696-9BDB-530BCF99868B}" type="pres">
      <dgm:prSet presAssocID="{4C004F54-FBF8-48D9-86EB-76701768FB1C}" presName="Name0" presStyleCnt="0">
        <dgm:presLayoutVars>
          <dgm:dir/>
          <dgm:resizeHandles val="exact"/>
        </dgm:presLayoutVars>
      </dgm:prSet>
      <dgm:spPr/>
    </dgm:pt>
    <dgm:pt modelId="{07D98497-0EC5-412E-9294-335AD0325877}" type="pres">
      <dgm:prSet presAssocID="{B2CCEDA2-787D-4D26-89AB-E109BA3E7D6D}" presName="parTxOnly" presStyleLbl="node1" presStyleIdx="0" presStyleCnt="3">
        <dgm:presLayoutVars>
          <dgm:bulletEnabled val="1"/>
        </dgm:presLayoutVars>
      </dgm:prSet>
      <dgm:spPr/>
      <dgm:t>
        <a:bodyPr/>
        <a:lstStyle/>
        <a:p>
          <a:endParaRPr lang="fr-FR"/>
        </a:p>
      </dgm:t>
    </dgm:pt>
    <dgm:pt modelId="{C136EB09-FF5F-4047-A8FD-188C164C2C42}" type="pres">
      <dgm:prSet presAssocID="{69543426-7B19-45C9-BFDC-7B1B93D96798}" presName="parSpace" presStyleCnt="0"/>
      <dgm:spPr/>
    </dgm:pt>
    <dgm:pt modelId="{E3560EB1-DFEA-4595-BC3C-E6A49873DD17}" type="pres">
      <dgm:prSet presAssocID="{2F27197B-53E9-4F8F-80C8-0F3007064555}" presName="parTxOnly" presStyleLbl="node1" presStyleIdx="1" presStyleCnt="3">
        <dgm:presLayoutVars>
          <dgm:bulletEnabled val="1"/>
        </dgm:presLayoutVars>
      </dgm:prSet>
      <dgm:spPr/>
      <dgm:t>
        <a:bodyPr/>
        <a:lstStyle/>
        <a:p>
          <a:endParaRPr lang="fr-FR"/>
        </a:p>
      </dgm:t>
    </dgm:pt>
    <dgm:pt modelId="{62BF32EF-52D8-40B1-9C7A-7DC080B401E8}" type="pres">
      <dgm:prSet presAssocID="{A22CE6BC-2DCC-44DA-90A8-CA9735C545B2}" presName="parSpace" presStyleCnt="0"/>
      <dgm:spPr/>
    </dgm:pt>
    <dgm:pt modelId="{190E203E-871B-426A-9C9C-BE95B0E6A1DD}" type="pres">
      <dgm:prSet presAssocID="{9CDC8992-5497-42DD-8A86-2E77048E4736}" presName="parTxOnly" presStyleLbl="node1" presStyleIdx="2" presStyleCnt="3">
        <dgm:presLayoutVars>
          <dgm:bulletEnabled val="1"/>
        </dgm:presLayoutVars>
      </dgm:prSet>
      <dgm:spPr/>
      <dgm:t>
        <a:bodyPr/>
        <a:lstStyle/>
        <a:p>
          <a:endParaRPr lang="fr-FR"/>
        </a:p>
      </dgm:t>
    </dgm:pt>
  </dgm:ptLst>
  <dgm:cxnLst>
    <dgm:cxn modelId="{2747B115-50DA-4C38-9281-17D761545D18}" type="presOf" srcId="{9CDC8992-5497-42DD-8A86-2E77048E4736}" destId="{190E203E-871B-426A-9C9C-BE95B0E6A1DD}" srcOrd="0" destOrd="0" presId="urn:microsoft.com/office/officeart/2005/8/layout/hChevron3"/>
    <dgm:cxn modelId="{617C5FA4-1377-4D4A-B80A-14A51509567F}" type="presOf" srcId="{2F27197B-53E9-4F8F-80C8-0F3007064555}" destId="{E3560EB1-DFEA-4595-BC3C-E6A49873DD17}" srcOrd="0" destOrd="0" presId="urn:microsoft.com/office/officeart/2005/8/layout/hChevron3"/>
    <dgm:cxn modelId="{B135CA5D-D52E-471F-BFE5-C87A2C636AB2}" type="presOf" srcId="{4C004F54-FBF8-48D9-86EB-76701768FB1C}" destId="{C32F185F-9EC7-4696-9BDB-530BCF99868B}" srcOrd="0" destOrd="0" presId="urn:microsoft.com/office/officeart/2005/8/layout/hChevron3"/>
    <dgm:cxn modelId="{EE531E49-C099-493E-9667-3CE280FCAD24}" srcId="{4C004F54-FBF8-48D9-86EB-76701768FB1C}" destId="{B2CCEDA2-787D-4D26-89AB-E109BA3E7D6D}" srcOrd="0" destOrd="0" parTransId="{400394DA-4765-49BC-9270-2B09C0C6613A}" sibTransId="{69543426-7B19-45C9-BFDC-7B1B93D96798}"/>
    <dgm:cxn modelId="{9FFA41C6-73D0-4156-BD15-AEFE43524B0F}" srcId="{4C004F54-FBF8-48D9-86EB-76701768FB1C}" destId="{2F27197B-53E9-4F8F-80C8-0F3007064555}" srcOrd="1" destOrd="0" parTransId="{1561A8AC-12C3-444F-8985-5601572C78C3}" sibTransId="{A22CE6BC-2DCC-44DA-90A8-CA9735C545B2}"/>
    <dgm:cxn modelId="{6E10B418-DE66-40E5-BDB5-97C6E584C1BA}" srcId="{4C004F54-FBF8-48D9-86EB-76701768FB1C}" destId="{9CDC8992-5497-42DD-8A86-2E77048E4736}" srcOrd="2" destOrd="0" parTransId="{4CA826BF-99E4-4D5C-8D90-96E86BB26143}" sibTransId="{6929D097-ECBA-40AC-9A05-1C9705B35DD0}"/>
    <dgm:cxn modelId="{06CA655E-ADE2-4751-8B6E-E2067A85D3D4}" type="presOf" srcId="{B2CCEDA2-787D-4D26-89AB-E109BA3E7D6D}" destId="{07D98497-0EC5-412E-9294-335AD0325877}" srcOrd="0" destOrd="0" presId="urn:microsoft.com/office/officeart/2005/8/layout/hChevron3"/>
    <dgm:cxn modelId="{52419761-3798-48A6-A112-32245816CE78}" type="presParOf" srcId="{C32F185F-9EC7-4696-9BDB-530BCF99868B}" destId="{07D98497-0EC5-412E-9294-335AD0325877}" srcOrd="0" destOrd="0" presId="urn:microsoft.com/office/officeart/2005/8/layout/hChevron3"/>
    <dgm:cxn modelId="{26032638-9FB6-4A93-A964-2F3D47871C6B}" type="presParOf" srcId="{C32F185F-9EC7-4696-9BDB-530BCF99868B}" destId="{C136EB09-FF5F-4047-A8FD-188C164C2C42}" srcOrd="1" destOrd="0" presId="urn:microsoft.com/office/officeart/2005/8/layout/hChevron3"/>
    <dgm:cxn modelId="{3E5B8258-97CF-49C2-B048-EEB097D3401B}" type="presParOf" srcId="{C32F185F-9EC7-4696-9BDB-530BCF99868B}" destId="{E3560EB1-DFEA-4595-BC3C-E6A49873DD17}" srcOrd="2" destOrd="0" presId="urn:microsoft.com/office/officeart/2005/8/layout/hChevron3"/>
    <dgm:cxn modelId="{A7F7D615-3C9A-4C14-A7B2-D62747FF03CA}" type="presParOf" srcId="{C32F185F-9EC7-4696-9BDB-530BCF99868B}" destId="{62BF32EF-52D8-40B1-9C7A-7DC080B401E8}" srcOrd="3" destOrd="0" presId="urn:microsoft.com/office/officeart/2005/8/layout/hChevron3"/>
    <dgm:cxn modelId="{6BC474E2-1923-4D4F-9FC2-06B536DF048F}" type="presParOf" srcId="{C32F185F-9EC7-4696-9BDB-530BCF99868B}" destId="{190E203E-871B-426A-9C9C-BE95B0E6A1DD}"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C174A-57AC-444A-A9D8-25D0AE495A43}" type="doc">
      <dgm:prSet loTypeId="urn:microsoft.com/office/officeart/2005/8/layout/cycle8" loCatId="cycle" qsTypeId="urn:microsoft.com/office/officeart/2005/8/quickstyle/simple1" qsCatId="simple" csTypeId="urn:microsoft.com/office/officeart/2005/8/colors/accent1_1" csCatId="accent1" phldr="1"/>
      <dgm:spPr/>
    </dgm:pt>
    <dgm:pt modelId="{6D9A311A-31D1-40F3-B460-A1B6A0978933}">
      <dgm:prSet phldrT="[Texte]"/>
      <dgm:spPr/>
      <dgm:t>
        <a:bodyPr/>
        <a:lstStyle/>
        <a:p>
          <a:r>
            <a:rPr lang="fr-FR" dirty="0" smtClean="0"/>
            <a:t>Création de données</a:t>
          </a:r>
          <a:endParaRPr lang="fr-FR" dirty="0"/>
        </a:p>
      </dgm:t>
    </dgm:pt>
    <dgm:pt modelId="{901F16E1-F970-48C3-B39B-5B0EF5EED9F1}" type="parTrans" cxnId="{D69A576A-3AF6-4477-8856-2383409F326F}">
      <dgm:prSet/>
      <dgm:spPr/>
      <dgm:t>
        <a:bodyPr/>
        <a:lstStyle/>
        <a:p>
          <a:endParaRPr lang="fr-FR"/>
        </a:p>
      </dgm:t>
    </dgm:pt>
    <dgm:pt modelId="{6AA4017B-EFE7-4B30-88B4-577187EDEA23}" type="sibTrans" cxnId="{D69A576A-3AF6-4477-8856-2383409F326F}">
      <dgm:prSet/>
      <dgm:spPr/>
      <dgm:t>
        <a:bodyPr/>
        <a:lstStyle/>
        <a:p>
          <a:endParaRPr lang="fr-FR"/>
        </a:p>
      </dgm:t>
    </dgm:pt>
    <dgm:pt modelId="{CA27C3B0-AECD-4493-817F-13CEAD531E69}">
      <dgm:prSet phldrT="[Texte]"/>
      <dgm:spPr/>
      <dgm:t>
        <a:bodyPr/>
        <a:lstStyle/>
        <a:p>
          <a:r>
            <a:rPr lang="fr-FR" dirty="0" smtClean="0"/>
            <a:t>Collecte et description de données</a:t>
          </a:r>
          <a:endParaRPr lang="fr-FR" dirty="0"/>
        </a:p>
      </dgm:t>
    </dgm:pt>
    <dgm:pt modelId="{00515506-927C-46BB-A2E1-D8B9AD112B17}" type="parTrans" cxnId="{139E0A54-3D68-4D3B-BBD2-B207EEFE4676}">
      <dgm:prSet/>
      <dgm:spPr/>
      <dgm:t>
        <a:bodyPr/>
        <a:lstStyle/>
        <a:p>
          <a:endParaRPr lang="fr-FR"/>
        </a:p>
      </dgm:t>
    </dgm:pt>
    <dgm:pt modelId="{035A4831-8724-425F-B81D-FCB34058D56E}" type="sibTrans" cxnId="{139E0A54-3D68-4D3B-BBD2-B207EEFE4676}">
      <dgm:prSet/>
      <dgm:spPr/>
      <dgm:t>
        <a:bodyPr/>
        <a:lstStyle/>
        <a:p>
          <a:endParaRPr lang="fr-FR"/>
        </a:p>
      </dgm:t>
    </dgm:pt>
    <dgm:pt modelId="{EE7DB89D-A826-433F-817A-2466C12CD0F9}">
      <dgm:prSet phldrT="[Texte]"/>
      <dgm:spPr/>
      <dgm:t>
        <a:bodyPr/>
        <a:lstStyle/>
        <a:p>
          <a:r>
            <a:rPr lang="fr-FR" dirty="0" smtClean="0"/>
            <a:t>Stockage des données</a:t>
          </a:r>
          <a:endParaRPr lang="fr-FR" dirty="0"/>
        </a:p>
      </dgm:t>
    </dgm:pt>
    <dgm:pt modelId="{8C0701DA-5CA4-4E8C-BA16-C01EB5EC3A87}" type="parTrans" cxnId="{24294A48-9F76-43A3-8470-3437C81E0B5A}">
      <dgm:prSet/>
      <dgm:spPr/>
      <dgm:t>
        <a:bodyPr/>
        <a:lstStyle/>
        <a:p>
          <a:endParaRPr lang="fr-FR"/>
        </a:p>
      </dgm:t>
    </dgm:pt>
    <dgm:pt modelId="{913A0AFC-F02E-42C5-870F-014F43E4C71A}" type="sibTrans" cxnId="{24294A48-9F76-43A3-8470-3437C81E0B5A}">
      <dgm:prSet/>
      <dgm:spPr/>
      <dgm:t>
        <a:bodyPr/>
        <a:lstStyle/>
        <a:p>
          <a:endParaRPr lang="fr-FR"/>
        </a:p>
      </dgm:t>
    </dgm:pt>
    <dgm:pt modelId="{9CE88745-9A59-4A3E-A129-EC4376F1B23A}">
      <dgm:prSet phldrT="[Texte]"/>
      <dgm:spPr/>
      <dgm:t>
        <a:bodyPr/>
        <a:lstStyle/>
        <a:p>
          <a:r>
            <a:rPr lang="fr-FR" dirty="0" smtClean="0"/>
            <a:t>Recherche et analyse</a:t>
          </a:r>
          <a:endParaRPr lang="fr-FR" dirty="0"/>
        </a:p>
      </dgm:t>
    </dgm:pt>
    <dgm:pt modelId="{0CE28B20-E235-46E4-A241-6F1D8DCCFA84}" type="parTrans" cxnId="{B3350E23-9F06-43C8-B562-25A2E81E2B02}">
      <dgm:prSet/>
      <dgm:spPr/>
      <dgm:t>
        <a:bodyPr/>
        <a:lstStyle/>
        <a:p>
          <a:endParaRPr lang="fr-FR"/>
        </a:p>
      </dgm:t>
    </dgm:pt>
    <dgm:pt modelId="{512E4391-A68A-4C57-A907-7311CF0FAC58}" type="sibTrans" cxnId="{B3350E23-9F06-43C8-B562-25A2E81E2B02}">
      <dgm:prSet/>
      <dgm:spPr/>
      <dgm:t>
        <a:bodyPr/>
        <a:lstStyle/>
        <a:p>
          <a:endParaRPr lang="fr-FR"/>
        </a:p>
      </dgm:t>
    </dgm:pt>
    <dgm:pt modelId="{6D3AADEF-A7F4-404B-A49C-6BE8320C764A}">
      <dgm:prSet phldrT="[Texte]"/>
      <dgm:spPr/>
      <dgm:t>
        <a:bodyPr/>
        <a:lstStyle/>
        <a:p>
          <a:r>
            <a:rPr lang="fr-FR" dirty="0" smtClean="0"/>
            <a:t>Réutilisation et transformation</a:t>
          </a:r>
          <a:endParaRPr lang="fr-FR" dirty="0"/>
        </a:p>
      </dgm:t>
    </dgm:pt>
    <dgm:pt modelId="{2391EBE8-F5CB-41AC-8026-4AFFD0AF3F3A}" type="parTrans" cxnId="{630C514B-54B2-457F-B8B4-C0C7ECAB00D7}">
      <dgm:prSet/>
      <dgm:spPr/>
      <dgm:t>
        <a:bodyPr/>
        <a:lstStyle/>
        <a:p>
          <a:endParaRPr lang="fr-FR"/>
        </a:p>
      </dgm:t>
    </dgm:pt>
    <dgm:pt modelId="{D91E2088-7DBA-4162-9B20-2D10642DF408}" type="sibTrans" cxnId="{630C514B-54B2-457F-B8B4-C0C7ECAB00D7}">
      <dgm:prSet/>
      <dgm:spPr/>
      <dgm:t>
        <a:bodyPr/>
        <a:lstStyle/>
        <a:p>
          <a:endParaRPr lang="fr-FR"/>
        </a:p>
      </dgm:t>
    </dgm:pt>
    <dgm:pt modelId="{682D9E1F-E7ED-4C67-AF7A-17A860E48D48}">
      <dgm:prSet phldrT="[Texte]"/>
      <dgm:spPr/>
      <dgm:t>
        <a:bodyPr/>
        <a:lstStyle/>
        <a:p>
          <a:r>
            <a:rPr lang="fr-FR" smtClean="0"/>
            <a:t>Archivage et préservation</a:t>
          </a:r>
          <a:endParaRPr lang="fr-FR" dirty="0"/>
        </a:p>
      </dgm:t>
    </dgm:pt>
    <dgm:pt modelId="{E75EFEB6-7C7B-43AB-8B52-6796A7244520}" type="parTrans" cxnId="{523A1553-5483-47D4-AA76-96802302D2FB}">
      <dgm:prSet/>
      <dgm:spPr/>
      <dgm:t>
        <a:bodyPr/>
        <a:lstStyle/>
        <a:p>
          <a:endParaRPr lang="fr-FR"/>
        </a:p>
      </dgm:t>
    </dgm:pt>
    <dgm:pt modelId="{8AB1441E-58BC-42F8-8A07-08370C29EAF3}" type="sibTrans" cxnId="{523A1553-5483-47D4-AA76-96802302D2FB}">
      <dgm:prSet/>
      <dgm:spPr/>
      <dgm:t>
        <a:bodyPr/>
        <a:lstStyle/>
        <a:p>
          <a:endParaRPr lang="fr-FR"/>
        </a:p>
      </dgm:t>
    </dgm:pt>
    <dgm:pt modelId="{DDB1A6BD-3586-44AD-8148-CB9A717AAEDA}" type="pres">
      <dgm:prSet presAssocID="{9F2C174A-57AC-444A-A9D8-25D0AE495A43}" presName="compositeShape" presStyleCnt="0">
        <dgm:presLayoutVars>
          <dgm:chMax val="7"/>
          <dgm:dir/>
          <dgm:resizeHandles val="exact"/>
        </dgm:presLayoutVars>
      </dgm:prSet>
      <dgm:spPr/>
    </dgm:pt>
    <dgm:pt modelId="{B238F686-04DD-4596-88B7-27B4094BBF6E}" type="pres">
      <dgm:prSet presAssocID="{9F2C174A-57AC-444A-A9D8-25D0AE495A43}" presName="wedge1" presStyleLbl="node1" presStyleIdx="0" presStyleCnt="6"/>
      <dgm:spPr/>
      <dgm:t>
        <a:bodyPr/>
        <a:lstStyle/>
        <a:p>
          <a:endParaRPr lang="fr-FR"/>
        </a:p>
      </dgm:t>
    </dgm:pt>
    <dgm:pt modelId="{F0716B17-EACF-4EDB-A663-78430C0F7D44}" type="pres">
      <dgm:prSet presAssocID="{9F2C174A-57AC-444A-A9D8-25D0AE495A43}" presName="dummy1a" presStyleCnt="0"/>
      <dgm:spPr/>
    </dgm:pt>
    <dgm:pt modelId="{F461FB85-1E37-4892-BA08-74DDD0D8905C}" type="pres">
      <dgm:prSet presAssocID="{9F2C174A-57AC-444A-A9D8-25D0AE495A43}" presName="dummy1b" presStyleCnt="0"/>
      <dgm:spPr/>
    </dgm:pt>
    <dgm:pt modelId="{3E5296DC-E0BF-4A55-8DCB-D600D2815FBA}" type="pres">
      <dgm:prSet presAssocID="{9F2C174A-57AC-444A-A9D8-25D0AE495A43}" presName="wedge1Tx" presStyleLbl="node1" presStyleIdx="0" presStyleCnt="6">
        <dgm:presLayoutVars>
          <dgm:chMax val="0"/>
          <dgm:chPref val="0"/>
          <dgm:bulletEnabled val="1"/>
        </dgm:presLayoutVars>
      </dgm:prSet>
      <dgm:spPr/>
      <dgm:t>
        <a:bodyPr/>
        <a:lstStyle/>
        <a:p>
          <a:endParaRPr lang="fr-FR"/>
        </a:p>
      </dgm:t>
    </dgm:pt>
    <dgm:pt modelId="{7E05CAF0-962C-42CA-BCDD-D9D1AAC9ECFE}" type="pres">
      <dgm:prSet presAssocID="{9F2C174A-57AC-444A-A9D8-25D0AE495A43}" presName="wedge2" presStyleLbl="node1" presStyleIdx="1" presStyleCnt="6"/>
      <dgm:spPr/>
      <dgm:t>
        <a:bodyPr/>
        <a:lstStyle/>
        <a:p>
          <a:endParaRPr lang="fr-FR"/>
        </a:p>
      </dgm:t>
    </dgm:pt>
    <dgm:pt modelId="{FE30A39D-8F0A-4893-8151-04D180EDFF60}" type="pres">
      <dgm:prSet presAssocID="{9F2C174A-57AC-444A-A9D8-25D0AE495A43}" presName="dummy2a" presStyleCnt="0"/>
      <dgm:spPr/>
    </dgm:pt>
    <dgm:pt modelId="{27F60E5F-41AF-483C-A5BC-F737D471A590}" type="pres">
      <dgm:prSet presAssocID="{9F2C174A-57AC-444A-A9D8-25D0AE495A43}" presName="dummy2b" presStyleCnt="0"/>
      <dgm:spPr/>
    </dgm:pt>
    <dgm:pt modelId="{724D1E9F-6A40-4BEB-A817-905D97399486}" type="pres">
      <dgm:prSet presAssocID="{9F2C174A-57AC-444A-A9D8-25D0AE495A43}" presName="wedge2Tx" presStyleLbl="node1" presStyleIdx="1" presStyleCnt="6">
        <dgm:presLayoutVars>
          <dgm:chMax val="0"/>
          <dgm:chPref val="0"/>
          <dgm:bulletEnabled val="1"/>
        </dgm:presLayoutVars>
      </dgm:prSet>
      <dgm:spPr/>
      <dgm:t>
        <a:bodyPr/>
        <a:lstStyle/>
        <a:p>
          <a:endParaRPr lang="fr-FR"/>
        </a:p>
      </dgm:t>
    </dgm:pt>
    <dgm:pt modelId="{7C6CF685-BA14-4D6D-81C5-BA7B9F5D21C8}" type="pres">
      <dgm:prSet presAssocID="{9F2C174A-57AC-444A-A9D8-25D0AE495A43}" presName="wedge3" presStyleLbl="node1" presStyleIdx="2" presStyleCnt="6"/>
      <dgm:spPr/>
      <dgm:t>
        <a:bodyPr/>
        <a:lstStyle/>
        <a:p>
          <a:endParaRPr lang="fr-FR"/>
        </a:p>
      </dgm:t>
    </dgm:pt>
    <dgm:pt modelId="{F6DEEA7F-60D2-418F-B2E0-FCF8F25B4BF0}" type="pres">
      <dgm:prSet presAssocID="{9F2C174A-57AC-444A-A9D8-25D0AE495A43}" presName="dummy3a" presStyleCnt="0"/>
      <dgm:spPr/>
    </dgm:pt>
    <dgm:pt modelId="{D834503D-8683-45A0-9964-FD33B6302E85}" type="pres">
      <dgm:prSet presAssocID="{9F2C174A-57AC-444A-A9D8-25D0AE495A43}" presName="dummy3b" presStyleCnt="0"/>
      <dgm:spPr/>
    </dgm:pt>
    <dgm:pt modelId="{B1AF31B7-B801-4DD5-959A-AEFA2EAC2E9F}" type="pres">
      <dgm:prSet presAssocID="{9F2C174A-57AC-444A-A9D8-25D0AE495A43}" presName="wedge3Tx" presStyleLbl="node1" presStyleIdx="2" presStyleCnt="6">
        <dgm:presLayoutVars>
          <dgm:chMax val="0"/>
          <dgm:chPref val="0"/>
          <dgm:bulletEnabled val="1"/>
        </dgm:presLayoutVars>
      </dgm:prSet>
      <dgm:spPr/>
      <dgm:t>
        <a:bodyPr/>
        <a:lstStyle/>
        <a:p>
          <a:endParaRPr lang="fr-FR"/>
        </a:p>
      </dgm:t>
    </dgm:pt>
    <dgm:pt modelId="{D2177BAF-5CC6-4C36-BE6C-C85D7847A3C9}" type="pres">
      <dgm:prSet presAssocID="{9F2C174A-57AC-444A-A9D8-25D0AE495A43}" presName="wedge4" presStyleLbl="node1" presStyleIdx="3" presStyleCnt="6"/>
      <dgm:spPr/>
      <dgm:t>
        <a:bodyPr/>
        <a:lstStyle/>
        <a:p>
          <a:endParaRPr lang="fr-FR"/>
        </a:p>
      </dgm:t>
    </dgm:pt>
    <dgm:pt modelId="{A2960D9F-9EFC-4C66-93E2-7CBAEC488C93}" type="pres">
      <dgm:prSet presAssocID="{9F2C174A-57AC-444A-A9D8-25D0AE495A43}" presName="dummy4a" presStyleCnt="0"/>
      <dgm:spPr/>
    </dgm:pt>
    <dgm:pt modelId="{57C38F45-1129-4261-B9F3-2A1A843CA5B5}" type="pres">
      <dgm:prSet presAssocID="{9F2C174A-57AC-444A-A9D8-25D0AE495A43}" presName="dummy4b" presStyleCnt="0"/>
      <dgm:spPr/>
    </dgm:pt>
    <dgm:pt modelId="{5B8E03DF-2530-4C34-BAEC-6479D5A7B01E}" type="pres">
      <dgm:prSet presAssocID="{9F2C174A-57AC-444A-A9D8-25D0AE495A43}" presName="wedge4Tx" presStyleLbl="node1" presStyleIdx="3" presStyleCnt="6">
        <dgm:presLayoutVars>
          <dgm:chMax val="0"/>
          <dgm:chPref val="0"/>
          <dgm:bulletEnabled val="1"/>
        </dgm:presLayoutVars>
      </dgm:prSet>
      <dgm:spPr/>
      <dgm:t>
        <a:bodyPr/>
        <a:lstStyle/>
        <a:p>
          <a:endParaRPr lang="fr-FR"/>
        </a:p>
      </dgm:t>
    </dgm:pt>
    <dgm:pt modelId="{0F1E35FA-BDC9-4573-AE79-E6BBCE2D5798}" type="pres">
      <dgm:prSet presAssocID="{9F2C174A-57AC-444A-A9D8-25D0AE495A43}" presName="wedge5" presStyleLbl="node1" presStyleIdx="4" presStyleCnt="6"/>
      <dgm:spPr/>
      <dgm:t>
        <a:bodyPr/>
        <a:lstStyle/>
        <a:p>
          <a:endParaRPr lang="fr-FR"/>
        </a:p>
      </dgm:t>
    </dgm:pt>
    <dgm:pt modelId="{FFB1A5A8-807C-4FED-BDFE-C224E208D615}" type="pres">
      <dgm:prSet presAssocID="{9F2C174A-57AC-444A-A9D8-25D0AE495A43}" presName="dummy5a" presStyleCnt="0"/>
      <dgm:spPr/>
    </dgm:pt>
    <dgm:pt modelId="{020E50F6-E6ED-4F42-B23E-6B3F373AAED0}" type="pres">
      <dgm:prSet presAssocID="{9F2C174A-57AC-444A-A9D8-25D0AE495A43}" presName="dummy5b" presStyleCnt="0"/>
      <dgm:spPr/>
    </dgm:pt>
    <dgm:pt modelId="{722BBCF0-89F4-4285-968E-F1EE5E2E4603}" type="pres">
      <dgm:prSet presAssocID="{9F2C174A-57AC-444A-A9D8-25D0AE495A43}" presName="wedge5Tx" presStyleLbl="node1" presStyleIdx="4" presStyleCnt="6">
        <dgm:presLayoutVars>
          <dgm:chMax val="0"/>
          <dgm:chPref val="0"/>
          <dgm:bulletEnabled val="1"/>
        </dgm:presLayoutVars>
      </dgm:prSet>
      <dgm:spPr/>
      <dgm:t>
        <a:bodyPr/>
        <a:lstStyle/>
        <a:p>
          <a:endParaRPr lang="fr-FR"/>
        </a:p>
      </dgm:t>
    </dgm:pt>
    <dgm:pt modelId="{EEC499D8-BE99-4DB5-BA23-8E740D09044E}" type="pres">
      <dgm:prSet presAssocID="{9F2C174A-57AC-444A-A9D8-25D0AE495A43}" presName="wedge6" presStyleLbl="node1" presStyleIdx="5" presStyleCnt="6"/>
      <dgm:spPr/>
      <dgm:t>
        <a:bodyPr/>
        <a:lstStyle/>
        <a:p>
          <a:endParaRPr lang="fr-FR"/>
        </a:p>
      </dgm:t>
    </dgm:pt>
    <dgm:pt modelId="{00D05265-B8D2-46E8-86F0-C529A0951912}" type="pres">
      <dgm:prSet presAssocID="{9F2C174A-57AC-444A-A9D8-25D0AE495A43}" presName="dummy6a" presStyleCnt="0"/>
      <dgm:spPr/>
    </dgm:pt>
    <dgm:pt modelId="{6BB35AED-71EB-4175-86A3-EEBFD613D4F3}" type="pres">
      <dgm:prSet presAssocID="{9F2C174A-57AC-444A-A9D8-25D0AE495A43}" presName="dummy6b" presStyleCnt="0"/>
      <dgm:spPr/>
    </dgm:pt>
    <dgm:pt modelId="{7C0F5A05-450C-4653-AA4B-1CE28CE4207A}" type="pres">
      <dgm:prSet presAssocID="{9F2C174A-57AC-444A-A9D8-25D0AE495A43}" presName="wedge6Tx" presStyleLbl="node1" presStyleIdx="5" presStyleCnt="6">
        <dgm:presLayoutVars>
          <dgm:chMax val="0"/>
          <dgm:chPref val="0"/>
          <dgm:bulletEnabled val="1"/>
        </dgm:presLayoutVars>
      </dgm:prSet>
      <dgm:spPr/>
      <dgm:t>
        <a:bodyPr/>
        <a:lstStyle/>
        <a:p>
          <a:endParaRPr lang="fr-FR"/>
        </a:p>
      </dgm:t>
    </dgm:pt>
    <dgm:pt modelId="{8D4A28E8-72EF-4AF5-89EC-91EB5A87094B}" type="pres">
      <dgm:prSet presAssocID="{6AA4017B-EFE7-4B30-88B4-577187EDEA23}" presName="arrowWedge1" presStyleLbl="fgSibTrans2D1" presStyleIdx="0" presStyleCnt="6"/>
      <dgm:spPr/>
    </dgm:pt>
    <dgm:pt modelId="{60E262F1-60D2-466E-9934-11677010880D}" type="pres">
      <dgm:prSet presAssocID="{035A4831-8724-425F-B81D-FCB34058D56E}" presName="arrowWedge2" presStyleLbl="fgSibTrans2D1" presStyleIdx="1" presStyleCnt="6"/>
      <dgm:spPr/>
    </dgm:pt>
    <dgm:pt modelId="{27E1E266-5294-4745-B83D-4F1995EFEC5E}" type="pres">
      <dgm:prSet presAssocID="{913A0AFC-F02E-42C5-870F-014F43E4C71A}" presName="arrowWedge3" presStyleLbl="fgSibTrans2D1" presStyleIdx="2" presStyleCnt="6"/>
      <dgm:spPr/>
    </dgm:pt>
    <dgm:pt modelId="{991544E1-3D2E-4B81-9884-A00DF9279125}" type="pres">
      <dgm:prSet presAssocID="{512E4391-A68A-4C57-A907-7311CF0FAC58}" presName="arrowWedge4" presStyleLbl="fgSibTrans2D1" presStyleIdx="3" presStyleCnt="6"/>
      <dgm:spPr/>
    </dgm:pt>
    <dgm:pt modelId="{ED5B1F70-62E5-4D66-A890-F77143D80C42}" type="pres">
      <dgm:prSet presAssocID="{8AB1441E-58BC-42F8-8A07-08370C29EAF3}" presName="arrowWedge5" presStyleLbl="fgSibTrans2D1" presStyleIdx="4" presStyleCnt="6"/>
      <dgm:spPr/>
    </dgm:pt>
    <dgm:pt modelId="{356F5C26-8B15-4C5B-A237-05EE44C7CF89}" type="pres">
      <dgm:prSet presAssocID="{D91E2088-7DBA-4162-9B20-2D10642DF408}" presName="arrowWedge6" presStyleLbl="fgSibTrans2D1" presStyleIdx="5" presStyleCnt="6"/>
      <dgm:spPr/>
    </dgm:pt>
  </dgm:ptLst>
  <dgm:cxnLst>
    <dgm:cxn modelId="{CD50C65B-5375-455E-8843-A0476D9FD876}" type="presOf" srcId="{9F2C174A-57AC-444A-A9D8-25D0AE495A43}" destId="{DDB1A6BD-3586-44AD-8148-CB9A717AAEDA}" srcOrd="0" destOrd="0" presId="urn:microsoft.com/office/officeart/2005/8/layout/cycle8"/>
    <dgm:cxn modelId="{D69A576A-3AF6-4477-8856-2383409F326F}" srcId="{9F2C174A-57AC-444A-A9D8-25D0AE495A43}" destId="{6D9A311A-31D1-40F3-B460-A1B6A0978933}" srcOrd="0" destOrd="0" parTransId="{901F16E1-F970-48C3-B39B-5B0EF5EED9F1}" sibTransId="{6AA4017B-EFE7-4B30-88B4-577187EDEA23}"/>
    <dgm:cxn modelId="{D6806992-DAC5-4F70-B944-DD5AE3DBFD63}" type="presOf" srcId="{9CE88745-9A59-4A3E-A129-EC4376F1B23A}" destId="{D2177BAF-5CC6-4C36-BE6C-C85D7847A3C9}" srcOrd="0" destOrd="0" presId="urn:microsoft.com/office/officeart/2005/8/layout/cycle8"/>
    <dgm:cxn modelId="{D410183D-18CB-4CC3-89D0-E3EA82D4C3E1}" type="presOf" srcId="{EE7DB89D-A826-433F-817A-2466C12CD0F9}" destId="{7C6CF685-BA14-4D6D-81C5-BA7B9F5D21C8}" srcOrd="0" destOrd="0" presId="urn:microsoft.com/office/officeart/2005/8/layout/cycle8"/>
    <dgm:cxn modelId="{139E0A54-3D68-4D3B-BBD2-B207EEFE4676}" srcId="{9F2C174A-57AC-444A-A9D8-25D0AE495A43}" destId="{CA27C3B0-AECD-4493-817F-13CEAD531E69}" srcOrd="1" destOrd="0" parTransId="{00515506-927C-46BB-A2E1-D8B9AD112B17}" sibTransId="{035A4831-8724-425F-B81D-FCB34058D56E}"/>
    <dgm:cxn modelId="{F14B6CFD-656E-4FCE-A415-FF089C9C0D15}" type="presOf" srcId="{9CE88745-9A59-4A3E-A129-EC4376F1B23A}" destId="{5B8E03DF-2530-4C34-BAEC-6479D5A7B01E}" srcOrd="1" destOrd="0" presId="urn:microsoft.com/office/officeart/2005/8/layout/cycle8"/>
    <dgm:cxn modelId="{AC8AB2B2-7DD3-4916-81B0-9F6FDBA8A96A}" type="presOf" srcId="{CA27C3B0-AECD-4493-817F-13CEAD531E69}" destId="{7E05CAF0-962C-42CA-BCDD-D9D1AAC9ECFE}" srcOrd="0" destOrd="0" presId="urn:microsoft.com/office/officeart/2005/8/layout/cycle8"/>
    <dgm:cxn modelId="{B3350E23-9F06-43C8-B562-25A2E81E2B02}" srcId="{9F2C174A-57AC-444A-A9D8-25D0AE495A43}" destId="{9CE88745-9A59-4A3E-A129-EC4376F1B23A}" srcOrd="3" destOrd="0" parTransId="{0CE28B20-E235-46E4-A241-6F1D8DCCFA84}" sibTransId="{512E4391-A68A-4C57-A907-7311CF0FAC58}"/>
    <dgm:cxn modelId="{0909FCAC-88B2-47F6-A93D-452274FAA583}" type="presOf" srcId="{CA27C3B0-AECD-4493-817F-13CEAD531E69}" destId="{724D1E9F-6A40-4BEB-A817-905D97399486}" srcOrd="1" destOrd="0" presId="urn:microsoft.com/office/officeart/2005/8/layout/cycle8"/>
    <dgm:cxn modelId="{9221E830-221A-4600-91DB-009C61D99976}" type="presOf" srcId="{6D3AADEF-A7F4-404B-A49C-6BE8320C764A}" destId="{7C0F5A05-450C-4653-AA4B-1CE28CE4207A}" srcOrd="1" destOrd="0" presId="urn:microsoft.com/office/officeart/2005/8/layout/cycle8"/>
    <dgm:cxn modelId="{4221FA10-6960-4018-B27C-99F3A226CE9B}" type="presOf" srcId="{6D9A311A-31D1-40F3-B460-A1B6A0978933}" destId="{3E5296DC-E0BF-4A55-8DCB-D600D2815FBA}" srcOrd="1" destOrd="0" presId="urn:microsoft.com/office/officeart/2005/8/layout/cycle8"/>
    <dgm:cxn modelId="{523A1553-5483-47D4-AA76-96802302D2FB}" srcId="{9F2C174A-57AC-444A-A9D8-25D0AE495A43}" destId="{682D9E1F-E7ED-4C67-AF7A-17A860E48D48}" srcOrd="4" destOrd="0" parTransId="{E75EFEB6-7C7B-43AB-8B52-6796A7244520}" sibTransId="{8AB1441E-58BC-42F8-8A07-08370C29EAF3}"/>
    <dgm:cxn modelId="{1ED762E6-E5F0-475B-A65B-B3A8F4ED2226}" type="presOf" srcId="{6D3AADEF-A7F4-404B-A49C-6BE8320C764A}" destId="{EEC499D8-BE99-4DB5-BA23-8E740D09044E}" srcOrd="0" destOrd="0" presId="urn:microsoft.com/office/officeart/2005/8/layout/cycle8"/>
    <dgm:cxn modelId="{24294A48-9F76-43A3-8470-3437C81E0B5A}" srcId="{9F2C174A-57AC-444A-A9D8-25D0AE495A43}" destId="{EE7DB89D-A826-433F-817A-2466C12CD0F9}" srcOrd="2" destOrd="0" parTransId="{8C0701DA-5CA4-4E8C-BA16-C01EB5EC3A87}" sibTransId="{913A0AFC-F02E-42C5-870F-014F43E4C71A}"/>
    <dgm:cxn modelId="{630C514B-54B2-457F-B8B4-C0C7ECAB00D7}" srcId="{9F2C174A-57AC-444A-A9D8-25D0AE495A43}" destId="{6D3AADEF-A7F4-404B-A49C-6BE8320C764A}" srcOrd="5" destOrd="0" parTransId="{2391EBE8-F5CB-41AC-8026-4AFFD0AF3F3A}" sibTransId="{D91E2088-7DBA-4162-9B20-2D10642DF408}"/>
    <dgm:cxn modelId="{DB80CF46-EB4F-449B-8EEF-EA14E62B167C}" type="presOf" srcId="{682D9E1F-E7ED-4C67-AF7A-17A860E48D48}" destId="{0F1E35FA-BDC9-4573-AE79-E6BBCE2D5798}" srcOrd="0" destOrd="0" presId="urn:microsoft.com/office/officeart/2005/8/layout/cycle8"/>
    <dgm:cxn modelId="{8991DCC9-F378-4EAE-80A9-9F0B28C27BC4}" type="presOf" srcId="{682D9E1F-E7ED-4C67-AF7A-17A860E48D48}" destId="{722BBCF0-89F4-4285-968E-F1EE5E2E4603}" srcOrd="1" destOrd="0" presId="urn:microsoft.com/office/officeart/2005/8/layout/cycle8"/>
    <dgm:cxn modelId="{A84F0F4C-5404-49D0-A804-F0C0957A2075}" type="presOf" srcId="{EE7DB89D-A826-433F-817A-2466C12CD0F9}" destId="{B1AF31B7-B801-4DD5-959A-AEFA2EAC2E9F}" srcOrd="1" destOrd="0" presId="urn:microsoft.com/office/officeart/2005/8/layout/cycle8"/>
    <dgm:cxn modelId="{ED497111-095D-4CBA-9354-C70105065DCF}" type="presOf" srcId="{6D9A311A-31D1-40F3-B460-A1B6A0978933}" destId="{B238F686-04DD-4596-88B7-27B4094BBF6E}" srcOrd="0" destOrd="0" presId="urn:microsoft.com/office/officeart/2005/8/layout/cycle8"/>
    <dgm:cxn modelId="{FFF8C2B3-8668-4CF8-A981-CC1530E3C806}" type="presParOf" srcId="{DDB1A6BD-3586-44AD-8148-CB9A717AAEDA}" destId="{B238F686-04DD-4596-88B7-27B4094BBF6E}" srcOrd="0" destOrd="0" presId="urn:microsoft.com/office/officeart/2005/8/layout/cycle8"/>
    <dgm:cxn modelId="{BD596BF2-F50D-447F-92F1-79EFB0A1321C}" type="presParOf" srcId="{DDB1A6BD-3586-44AD-8148-CB9A717AAEDA}" destId="{F0716B17-EACF-4EDB-A663-78430C0F7D44}" srcOrd="1" destOrd="0" presId="urn:microsoft.com/office/officeart/2005/8/layout/cycle8"/>
    <dgm:cxn modelId="{6A3E218D-5A79-414C-8EC9-5476688305EA}" type="presParOf" srcId="{DDB1A6BD-3586-44AD-8148-CB9A717AAEDA}" destId="{F461FB85-1E37-4892-BA08-74DDD0D8905C}" srcOrd="2" destOrd="0" presId="urn:microsoft.com/office/officeart/2005/8/layout/cycle8"/>
    <dgm:cxn modelId="{B3097245-1CA0-4BB0-8013-C42C4A8C250F}" type="presParOf" srcId="{DDB1A6BD-3586-44AD-8148-CB9A717AAEDA}" destId="{3E5296DC-E0BF-4A55-8DCB-D600D2815FBA}" srcOrd="3" destOrd="0" presId="urn:microsoft.com/office/officeart/2005/8/layout/cycle8"/>
    <dgm:cxn modelId="{E8BF1E25-2024-45FA-B83C-AD506FB7382F}" type="presParOf" srcId="{DDB1A6BD-3586-44AD-8148-CB9A717AAEDA}" destId="{7E05CAF0-962C-42CA-BCDD-D9D1AAC9ECFE}" srcOrd="4" destOrd="0" presId="urn:microsoft.com/office/officeart/2005/8/layout/cycle8"/>
    <dgm:cxn modelId="{605B6A15-539C-4C40-97D8-59DB799D9B20}" type="presParOf" srcId="{DDB1A6BD-3586-44AD-8148-CB9A717AAEDA}" destId="{FE30A39D-8F0A-4893-8151-04D180EDFF60}" srcOrd="5" destOrd="0" presId="urn:microsoft.com/office/officeart/2005/8/layout/cycle8"/>
    <dgm:cxn modelId="{89ABBFD2-AB81-4684-8194-7E8989B33840}" type="presParOf" srcId="{DDB1A6BD-3586-44AD-8148-CB9A717AAEDA}" destId="{27F60E5F-41AF-483C-A5BC-F737D471A590}" srcOrd="6" destOrd="0" presId="urn:microsoft.com/office/officeart/2005/8/layout/cycle8"/>
    <dgm:cxn modelId="{D0A0F5F8-ABA4-423E-A2B1-6B4239416405}" type="presParOf" srcId="{DDB1A6BD-3586-44AD-8148-CB9A717AAEDA}" destId="{724D1E9F-6A40-4BEB-A817-905D97399486}" srcOrd="7" destOrd="0" presId="urn:microsoft.com/office/officeart/2005/8/layout/cycle8"/>
    <dgm:cxn modelId="{85DC1E96-9505-48B1-8718-4C5A8B7030F0}" type="presParOf" srcId="{DDB1A6BD-3586-44AD-8148-CB9A717AAEDA}" destId="{7C6CF685-BA14-4D6D-81C5-BA7B9F5D21C8}" srcOrd="8" destOrd="0" presId="urn:microsoft.com/office/officeart/2005/8/layout/cycle8"/>
    <dgm:cxn modelId="{BBC41CEB-32D1-499C-94FF-E0D226A28C05}" type="presParOf" srcId="{DDB1A6BD-3586-44AD-8148-CB9A717AAEDA}" destId="{F6DEEA7F-60D2-418F-B2E0-FCF8F25B4BF0}" srcOrd="9" destOrd="0" presId="urn:microsoft.com/office/officeart/2005/8/layout/cycle8"/>
    <dgm:cxn modelId="{B0B265BC-7AF7-45D1-AA91-0989B5BD1383}" type="presParOf" srcId="{DDB1A6BD-3586-44AD-8148-CB9A717AAEDA}" destId="{D834503D-8683-45A0-9964-FD33B6302E85}" srcOrd="10" destOrd="0" presId="urn:microsoft.com/office/officeart/2005/8/layout/cycle8"/>
    <dgm:cxn modelId="{22AD5B21-FFBD-4498-8267-5A745F806B42}" type="presParOf" srcId="{DDB1A6BD-3586-44AD-8148-CB9A717AAEDA}" destId="{B1AF31B7-B801-4DD5-959A-AEFA2EAC2E9F}" srcOrd="11" destOrd="0" presId="urn:microsoft.com/office/officeart/2005/8/layout/cycle8"/>
    <dgm:cxn modelId="{C204FB28-F134-45B6-BBB4-7896F58D9920}" type="presParOf" srcId="{DDB1A6BD-3586-44AD-8148-CB9A717AAEDA}" destId="{D2177BAF-5CC6-4C36-BE6C-C85D7847A3C9}" srcOrd="12" destOrd="0" presId="urn:microsoft.com/office/officeart/2005/8/layout/cycle8"/>
    <dgm:cxn modelId="{D0D3CE18-2163-4EAE-A0B6-3994C3DC2334}" type="presParOf" srcId="{DDB1A6BD-3586-44AD-8148-CB9A717AAEDA}" destId="{A2960D9F-9EFC-4C66-93E2-7CBAEC488C93}" srcOrd="13" destOrd="0" presId="urn:microsoft.com/office/officeart/2005/8/layout/cycle8"/>
    <dgm:cxn modelId="{BA438FCB-279D-4AA5-8E2D-F3214294E5BC}" type="presParOf" srcId="{DDB1A6BD-3586-44AD-8148-CB9A717AAEDA}" destId="{57C38F45-1129-4261-B9F3-2A1A843CA5B5}" srcOrd="14" destOrd="0" presId="urn:microsoft.com/office/officeart/2005/8/layout/cycle8"/>
    <dgm:cxn modelId="{028C8DB5-FA08-419C-BD77-B27938DCBC99}" type="presParOf" srcId="{DDB1A6BD-3586-44AD-8148-CB9A717AAEDA}" destId="{5B8E03DF-2530-4C34-BAEC-6479D5A7B01E}" srcOrd="15" destOrd="0" presId="urn:microsoft.com/office/officeart/2005/8/layout/cycle8"/>
    <dgm:cxn modelId="{BAA22B94-E040-497A-85F5-153B5C47F620}" type="presParOf" srcId="{DDB1A6BD-3586-44AD-8148-CB9A717AAEDA}" destId="{0F1E35FA-BDC9-4573-AE79-E6BBCE2D5798}" srcOrd="16" destOrd="0" presId="urn:microsoft.com/office/officeart/2005/8/layout/cycle8"/>
    <dgm:cxn modelId="{F472B2C2-AF06-47A9-B8E7-C246159868C4}" type="presParOf" srcId="{DDB1A6BD-3586-44AD-8148-CB9A717AAEDA}" destId="{FFB1A5A8-807C-4FED-BDFE-C224E208D615}" srcOrd="17" destOrd="0" presId="urn:microsoft.com/office/officeart/2005/8/layout/cycle8"/>
    <dgm:cxn modelId="{A5AA606F-86B5-4B3D-89B5-241E8B4547BA}" type="presParOf" srcId="{DDB1A6BD-3586-44AD-8148-CB9A717AAEDA}" destId="{020E50F6-E6ED-4F42-B23E-6B3F373AAED0}" srcOrd="18" destOrd="0" presId="urn:microsoft.com/office/officeart/2005/8/layout/cycle8"/>
    <dgm:cxn modelId="{544943C8-E714-4229-90F0-ACE1286937E2}" type="presParOf" srcId="{DDB1A6BD-3586-44AD-8148-CB9A717AAEDA}" destId="{722BBCF0-89F4-4285-968E-F1EE5E2E4603}" srcOrd="19" destOrd="0" presId="urn:microsoft.com/office/officeart/2005/8/layout/cycle8"/>
    <dgm:cxn modelId="{D228FCC6-A82A-44D7-8BAA-E4C8A87DC607}" type="presParOf" srcId="{DDB1A6BD-3586-44AD-8148-CB9A717AAEDA}" destId="{EEC499D8-BE99-4DB5-BA23-8E740D09044E}" srcOrd="20" destOrd="0" presId="urn:microsoft.com/office/officeart/2005/8/layout/cycle8"/>
    <dgm:cxn modelId="{913E9CF0-10CF-4EFC-9C54-60437A89C207}" type="presParOf" srcId="{DDB1A6BD-3586-44AD-8148-CB9A717AAEDA}" destId="{00D05265-B8D2-46E8-86F0-C529A0951912}" srcOrd="21" destOrd="0" presId="urn:microsoft.com/office/officeart/2005/8/layout/cycle8"/>
    <dgm:cxn modelId="{96EF6BD6-3BFD-4CE7-8890-239ECFF4B4BC}" type="presParOf" srcId="{DDB1A6BD-3586-44AD-8148-CB9A717AAEDA}" destId="{6BB35AED-71EB-4175-86A3-EEBFD613D4F3}" srcOrd="22" destOrd="0" presId="urn:microsoft.com/office/officeart/2005/8/layout/cycle8"/>
    <dgm:cxn modelId="{D5B66DEC-5547-4EB2-80C2-53C3ABFBD3F8}" type="presParOf" srcId="{DDB1A6BD-3586-44AD-8148-CB9A717AAEDA}" destId="{7C0F5A05-450C-4653-AA4B-1CE28CE4207A}" srcOrd="23" destOrd="0" presId="urn:microsoft.com/office/officeart/2005/8/layout/cycle8"/>
    <dgm:cxn modelId="{F7BA92CF-17B9-43B7-A13F-302749A837B2}" type="presParOf" srcId="{DDB1A6BD-3586-44AD-8148-CB9A717AAEDA}" destId="{8D4A28E8-72EF-4AF5-89EC-91EB5A87094B}" srcOrd="24" destOrd="0" presId="urn:microsoft.com/office/officeart/2005/8/layout/cycle8"/>
    <dgm:cxn modelId="{7693487E-3F2D-44FE-AF3F-101AC5D5C8DA}" type="presParOf" srcId="{DDB1A6BD-3586-44AD-8148-CB9A717AAEDA}" destId="{60E262F1-60D2-466E-9934-11677010880D}" srcOrd="25" destOrd="0" presId="urn:microsoft.com/office/officeart/2005/8/layout/cycle8"/>
    <dgm:cxn modelId="{8784F6D2-754B-43AA-AFA4-EDC4194755CF}" type="presParOf" srcId="{DDB1A6BD-3586-44AD-8148-CB9A717AAEDA}" destId="{27E1E266-5294-4745-B83D-4F1995EFEC5E}" srcOrd="26" destOrd="0" presId="urn:microsoft.com/office/officeart/2005/8/layout/cycle8"/>
    <dgm:cxn modelId="{E9FCEF10-44E4-4CA7-8798-43DA57A7E939}" type="presParOf" srcId="{DDB1A6BD-3586-44AD-8148-CB9A717AAEDA}" destId="{991544E1-3D2E-4B81-9884-A00DF9279125}" srcOrd="27" destOrd="0" presId="urn:microsoft.com/office/officeart/2005/8/layout/cycle8"/>
    <dgm:cxn modelId="{D8C30050-4C2E-49FD-BCC8-C812A613AA8E}" type="presParOf" srcId="{DDB1A6BD-3586-44AD-8148-CB9A717AAEDA}" destId="{ED5B1F70-62E5-4D66-A890-F77143D80C42}" srcOrd="28" destOrd="0" presId="urn:microsoft.com/office/officeart/2005/8/layout/cycle8"/>
    <dgm:cxn modelId="{42E55DC0-2376-43D6-A78E-2EF963281559}" type="presParOf" srcId="{DDB1A6BD-3586-44AD-8148-CB9A717AAEDA}" destId="{356F5C26-8B15-4C5B-A237-05EE44C7CF89}"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C9A26-14A3-4BB6-834A-48135491AB3C}"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fr-FR"/>
        </a:p>
      </dgm:t>
    </dgm:pt>
    <dgm:pt modelId="{8D02B104-307F-40F7-AE9E-F0E32BC000AA}">
      <dgm:prSet phldrT="[Texte]" custT="1"/>
      <dgm:spPr/>
      <dgm:t>
        <a:bodyPr/>
        <a:lstStyle/>
        <a:p>
          <a:r>
            <a:rPr lang="fr-FR" sz="4800" b="0" cap="none" spc="0" dirty="0" smtClean="0">
              <a:ln w="0"/>
              <a:solidFill>
                <a:schemeClr val="accent6"/>
              </a:solidFill>
              <a:effectLst/>
            </a:rPr>
            <a:t>CC :</a:t>
          </a:r>
          <a:endParaRPr lang="fr-FR" sz="4800" b="0" cap="none" spc="0" dirty="0">
            <a:ln w="0"/>
            <a:solidFill>
              <a:schemeClr val="accent6"/>
            </a:solidFill>
            <a:effectLst/>
          </a:endParaRPr>
        </a:p>
      </dgm:t>
    </dgm:pt>
    <dgm:pt modelId="{D795D13C-B5D8-4B85-B142-C7312EA1D2DD}" type="parTrans" cxnId="{2A5B5477-1CDB-4CC7-B162-0F7FEB074C3C}">
      <dgm:prSet/>
      <dgm:spPr/>
      <dgm:t>
        <a:bodyPr/>
        <a:lstStyle/>
        <a:p>
          <a:endParaRPr lang="fr-FR" b="0" cap="none" spc="0">
            <a:ln w="0"/>
            <a:solidFill>
              <a:schemeClr val="tx2"/>
            </a:solidFill>
            <a:effectLst/>
          </a:endParaRPr>
        </a:p>
      </dgm:t>
    </dgm:pt>
    <dgm:pt modelId="{D5F231CE-1541-4D5A-AD27-89BFE631F923}" type="sibTrans" cxnId="{2A5B5477-1CDB-4CC7-B162-0F7FEB074C3C}">
      <dgm:prSet/>
      <dgm:spPr/>
      <dgm:t>
        <a:bodyPr/>
        <a:lstStyle/>
        <a:p>
          <a:endParaRPr lang="fr-FR" b="0" cap="none" spc="0">
            <a:ln w="0"/>
            <a:solidFill>
              <a:schemeClr val="tx2"/>
            </a:solidFill>
            <a:effectLst/>
          </a:endParaRPr>
        </a:p>
      </dgm:t>
    </dgm:pt>
    <dgm:pt modelId="{993134C6-DB28-4659-94F1-3DA8B80E36ED}">
      <dgm:prSet phldrT="[Texte]"/>
      <dgm:spPr/>
      <dgm:t>
        <a:bodyPr/>
        <a:lstStyle/>
        <a:p>
          <a:r>
            <a:rPr lang="fr-FR" b="0" cap="none" spc="0" dirty="0" smtClean="0">
              <a:ln w="0"/>
              <a:solidFill>
                <a:schemeClr val="tx2"/>
              </a:solidFill>
              <a:effectLst/>
            </a:rPr>
            <a:t>-BY :citer le nom de l’auteur</a:t>
          </a:r>
          <a:endParaRPr lang="fr-FR" b="0" cap="none" spc="0" dirty="0">
            <a:ln w="0"/>
            <a:solidFill>
              <a:schemeClr val="tx2"/>
            </a:solidFill>
            <a:effectLst/>
          </a:endParaRPr>
        </a:p>
      </dgm:t>
    </dgm:pt>
    <dgm:pt modelId="{F38CB118-8C22-43A3-9DFC-C106333E21C9}" type="parTrans" cxnId="{21D25391-9C65-4B73-B061-C1773A8115C2}">
      <dgm:prSet/>
      <dgm:spPr/>
      <dgm:t>
        <a:bodyPr/>
        <a:lstStyle/>
        <a:p>
          <a:endParaRPr lang="fr-FR" b="0" cap="none" spc="0">
            <a:ln w="0"/>
            <a:solidFill>
              <a:schemeClr val="tx2"/>
            </a:solidFill>
            <a:effectLst/>
          </a:endParaRPr>
        </a:p>
      </dgm:t>
    </dgm:pt>
    <dgm:pt modelId="{642C6846-0EA6-43A5-9143-2C4E87B09945}" type="sibTrans" cxnId="{21D25391-9C65-4B73-B061-C1773A8115C2}">
      <dgm:prSet/>
      <dgm:spPr/>
      <dgm:t>
        <a:bodyPr/>
        <a:lstStyle/>
        <a:p>
          <a:endParaRPr lang="fr-FR" b="0" cap="none" spc="0">
            <a:ln w="0"/>
            <a:solidFill>
              <a:schemeClr val="tx2"/>
            </a:solidFill>
            <a:effectLst/>
          </a:endParaRPr>
        </a:p>
      </dgm:t>
    </dgm:pt>
    <dgm:pt modelId="{8FF455E6-4534-40D3-8403-F926361EB9D2}">
      <dgm:prSet phldrT="[Texte]"/>
      <dgm:spPr/>
      <dgm:t>
        <a:bodyPr/>
        <a:lstStyle/>
        <a:p>
          <a:r>
            <a:rPr lang="fr-FR" b="0" cap="none" spc="0" dirty="0" smtClean="0">
              <a:ln w="0"/>
              <a:solidFill>
                <a:srgbClr val="C00000"/>
              </a:solidFill>
              <a:effectLst/>
            </a:rPr>
            <a:t>-SA : partage à l’identique</a:t>
          </a:r>
          <a:endParaRPr lang="fr-FR" b="0" cap="none" spc="0" dirty="0">
            <a:ln w="0"/>
            <a:solidFill>
              <a:srgbClr val="C00000"/>
            </a:solidFill>
            <a:effectLst/>
          </a:endParaRPr>
        </a:p>
      </dgm:t>
    </dgm:pt>
    <dgm:pt modelId="{3BC5A584-CC9D-4DC2-9D83-2EB354B0736B}" type="parTrans" cxnId="{14626CB5-6E72-493A-B459-FFF2903A91D1}">
      <dgm:prSet/>
      <dgm:spPr/>
      <dgm:t>
        <a:bodyPr/>
        <a:lstStyle/>
        <a:p>
          <a:endParaRPr lang="fr-FR" b="0" cap="none" spc="0">
            <a:ln w="0"/>
            <a:solidFill>
              <a:schemeClr val="tx2"/>
            </a:solidFill>
            <a:effectLst/>
          </a:endParaRPr>
        </a:p>
      </dgm:t>
    </dgm:pt>
    <dgm:pt modelId="{0BD14313-8873-4F60-875F-583CCB435A67}" type="sibTrans" cxnId="{14626CB5-6E72-493A-B459-FFF2903A91D1}">
      <dgm:prSet/>
      <dgm:spPr/>
      <dgm:t>
        <a:bodyPr/>
        <a:lstStyle/>
        <a:p>
          <a:endParaRPr lang="fr-FR" b="0" cap="none" spc="0">
            <a:ln w="0"/>
            <a:solidFill>
              <a:schemeClr val="tx2"/>
            </a:solidFill>
            <a:effectLst/>
          </a:endParaRPr>
        </a:p>
      </dgm:t>
    </dgm:pt>
    <dgm:pt modelId="{B507F56B-9922-42E0-AB0A-1F967AA1C25B}">
      <dgm:prSet phldrT="[Texte]"/>
      <dgm:spPr/>
      <dgm:t>
        <a:bodyPr/>
        <a:lstStyle/>
        <a:p>
          <a:r>
            <a:rPr lang="fr-FR" b="0" cap="none" spc="0" dirty="0" smtClean="0">
              <a:ln w="0"/>
              <a:solidFill>
                <a:schemeClr val="accent1"/>
              </a:solidFill>
              <a:effectLst/>
            </a:rPr>
            <a:t>-ND : aucun dérivé</a:t>
          </a:r>
          <a:endParaRPr lang="fr-FR" b="0" cap="none" spc="0" dirty="0">
            <a:ln w="0"/>
            <a:solidFill>
              <a:schemeClr val="accent1"/>
            </a:solidFill>
            <a:effectLst/>
          </a:endParaRPr>
        </a:p>
      </dgm:t>
    </dgm:pt>
    <dgm:pt modelId="{440CFACF-85BF-41A5-8F01-66D35920C564}" type="parTrans" cxnId="{1ADA7EDD-5578-40D9-B4DB-FB4230E9666E}">
      <dgm:prSet/>
      <dgm:spPr/>
      <dgm:t>
        <a:bodyPr/>
        <a:lstStyle/>
        <a:p>
          <a:endParaRPr lang="fr-FR" b="0" cap="none" spc="0">
            <a:ln w="0"/>
            <a:solidFill>
              <a:schemeClr val="tx2"/>
            </a:solidFill>
            <a:effectLst/>
          </a:endParaRPr>
        </a:p>
      </dgm:t>
    </dgm:pt>
    <dgm:pt modelId="{FC176629-C6D7-44EE-B23B-D6FFEE0B0462}" type="sibTrans" cxnId="{1ADA7EDD-5578-40D9-B4DB-FB4230E9666E}">
      <dgm:prSet/>
      <dgm:spPr/>
      <dgm:t>
        <a:bodyPr/>
        <a:lstStyle/>
        <a:p>
          <a:endParaRPr lang="fr-FR" b="0" cap="none" spc="0">
            <a:ln w="0"/>
            <a:solidFill>
              <a:schemeClr val="tx2"/>
            </a:solidFill>
            <a:effectLst/>
          </a:endParaRPr>
        </a:p>
      </dgm:t>
    </dgm:pt>
    <dgm:pt modelId="{FF056B2C-8235-463A-85D2-FEB03A1D1B4F}">
      <dgm:prSet/>
      <dgm:spPr/>
      <dgm:t>
        <a:bodyPr/>
        <a:lstStyle/>
        <a:p>
          <a:r>
            <a:rPr lang="fr-FR" b="0" cap="none" spc="0" dirty="0" smtClean="0">
              <a:ln w="0"/>
              <a:solidFill>
                <a:schemeClr val="accent6"/>
              </a:solidFill>
              <a:effectLst/>
            </a:rPr>
            <a:t>-NC : pas d’usage commercial</a:t>
          </a:r>
          <a:endParaRPr lang="fr-FR" b="0" cap="none" spc="0" dirty="0">
            <a:ln w="0"/>
            <a:solidFill>
              <a:schemeClr val="accent6"/>
            </a:solidFill>
            <a:effectLst/>
          </a:endParaRPr>
        </a:p>
      </dgm:t>
    </dgm:pt>
    <dgm:pt modelId="{4287E3F5-2176-481F-A070-284F7312346E}" type="parTrans" cxnId="{0AB6DC13-3E4E-43B8-89AF-E56DDF892E3A}">
      <dgm:prSet/>
      <dgm:spPr/>
      <dgm:t>
        <a:bodyPr/>
        <a:lstStyle/>
        <a:p>
          <a:endParaRPr lang="fr-FR" b="0" cap="none" spc="0">
            <a:ln w="0"/>
            <a:solidFill>
              <a:schemeClr val="tx2"/>
            </a:solidFill>
            <a:effectLst/>
          </a:endParaRPr>
        </a:p>
      </dgm:t>
    </dgm:pt>
    <dgm:pt modelId="{DE24F045-4080-4208-894B-6707A3B9D97A}" type="sibTrans" cxnId="{0AB6DC13-3E4E-43B8-89AF-E56DDF892E3A}">
      <dgm:prSet/>
      <dgm:spPr/>
      <dgm:t>
        <a:bodyPr/>
        <a:lstStyle/>
        <a:p>
          <a:endParaRPr lang="fr-FR" b="0" cap="none" spc="0">
            <a:ln w="0"/>
            <a:solidFill>
              <a:schemeClr val="tx2"/>
            </a:solidFill>
            <a:effectLst/>
          </a:endParaRPr>
        </a:p>
      </dgm:t>
    </dgm:pt>
    <dgm:pt modelId="{77A10C8F-63D8-43E9-9175-C0891578B95C}" type="pres">
      <dgm:prSet presAssocID="{E29C9A26-14A3-4BB6-834A-48135491AB3C}" presName="vert0" presStyleCnt="0">
        <dgm:presLayoutVars>
          <dgm:dir/>
          <dgm:animOne val="branch"/>
          <dgm:animLvl val="lvl"/>
        </dgm:presLayoutVars>
      </dgm:prSet>
      <dgm:spPr/>
      <dgm:t>
        <a:bodyPr/>
        <a:lstStyle/>
        <a:p>
          <a:endParaRPr lang="fr-FR"/>
        </a:p>
      </dgm:t>
    </dgm:pt>
    <dgm:pt modelId="{D1DB2ADF-DB08-4160-BA39-09404BBC1790}" type="pres">
      <dgm:prSet presAssocID="{8D02B104-307F-40F7-AE9E-F0E32BC000AA}" presName="thickLine" presStyleLbl="alignNode1" presStyleIdx="0" presStyleCnt="1"/>
      <dgm:spPr/>
    </dgm:pt>
    <dgm:pt modelId="{EC361176-F5D0-4B3D-BEFD-2DBE544BCD7B}" type="pres">
      <dgm:prSet presAssocID="{8D02B104-307F-40F7-AE9E-F0E32BC000AA}" presName="horz1" presStyleCnt="0"/>
      <dgm:spPr/>
    </dgm:pt>
    <dgm:pt modelId="{499FB113-2D41-4195-BAE4-EE29624781EC}" type="pres">
      <dgm:prSet presAssocID="{8D02B104-307F-40F7-AE9E-F0E32BC000AA}" presName="tx1" presStyleLbl="revTx" presStyleIdx="0" presStyleCnt="5" custScaleX="382813"/>
      <dgm:spPr/>
      <dgm:t>
        <a:bodyPr/>
        <a:lstStyle/>
        <a:p>
          <a:endParaRPr lang="fr-FR"/>
        </a:p>
      </dgm:t>
    </dgm:pt>
    <dgm:pt modelId="{76E3546D-F7AE-4ED5-A8AA-18DBB740FB39}" type="pres">
      <dgm:prSet presAssocID="{8D02B104-307F-40F7-AE9E-F0E32BC000AA}" presName="vert1" presStyleCnt="0"/>
      <dgm:spPr/>
    </dgm:pt>
    <dgm:pt modelId="{8CA2CB3E-19A8-46DE-BD1D-31EDE9474E21}" type="pres">
      <dgm:prSet presAssocID="{993134C6-DB28-4659-94F1-3DA8B80E36ED}" presName="vertSpace2a" presStyleCnt="0"/>
      <dgm:spPr/>
    </dgm:pt>
    <dgm:pt modelId="{81DA482F-D907-44B8-A77C-F2D578F401B4}" type="pres">
      <dgm:prSet presAssocID="{993134C6-DB28-4659-94F1-3DA8B80E36ED}" presName="horz2" presStyleCnt="0"/>
      <dgm:spPr/>
    </dgm:pt>
    <dgm:pt modelId="{17146BE8-6B49-4240-B0AA-D1F3C3533CE1}" type="pres">
      <dgm:prSet presAssocID="{993134C6-DB28-4659-94F1-3DA8B80E36ED}" presName="horzSpace2" presStyleCnt="0"/>
      <dgm:spPr/>
    </dgm:pt>
    <dgm:pt modelId="{3A865B18-2F69-45A0-9437-A0AB820C9AC0}" type="pres">
      <dgm:prSet presAssocID="{993134C6-DB28-4659-94F1-3DA8B80E36ED}" presName="tx2" presStyleLbl="revTx" presStyleIdx="1" presStyleCnt="5"/>
      <dgm:spPr/>
      <dgm:t>
        <a:bodyPr/>
        <a:lstStyle/>
        <a:p>
          <a:endParaRPr lang="fr-FR"/>
        </a:p>
      </dgm:t>
    </dgm:pt>
    <dgm:pt modelId="{955D9745-1152-4BF0-B4D5-1E627954902D}" type="pres">
      <dgm:prSet presAssocID="{993134C6-DB28-4659-94F1-3DA8B80E36ED}" presName="vert2" presStyleCnt="0"/>
      <dgm:spPr/>
    </dgm:pt>
    <dgm:pt modelId="{9E0D0D98-9142-44B7-A06B-7FD7C83F82C4}" type="pres">
      <dgm:prSet presAssocID="{993134C6-DB28-4659-94F1-3DA8B80E36ED}" presName="thinLine2b" presStyleLbl="callout" presStyleIdx="0" presStyleCnt="4"/>
      <dgm:spPr/>
    </dgm:pt>
    <dgm:pt modelId="{20EF3801-3AF7-4C91-B194-419900206391}" type="pres">
      <dgm:prSet presAssocID="{993134C6-DB28-4659-94F1-3DA8B80E36ED}" presName="vertSpace2b" presStyleCnt="0"/>
      <dgm:spPr/>
    </dgm:pt>
    <dgm:pt modelId="{7866133D-45C4-49E5-9C33-47A26F439156}" type="pres">
      <dgm:prSet presAssocID="{FF056B2C-8235-463A-85D2-FEB03A1D1B4F}" presName="horz2" presStyleCnt="0"/>
      <dgm:spPr/>
    </dgm:pt>
    <dgm:pt modelId="{6F9420C8-0AA9-4416-B158-AD7AD86A8036}" type="pres">
      <dgm:prSet presAssocID="{FF056B2C-8235-463A-85D2-FEB03A1D1B4F}" presName="horzSpace2" presStyleCnt="0"/>
      <dgm:spPr/>
    </dgm:pt>
    <dgm:pt modelId="{28C25787-4BD2-419F-A5DC-C72DBF189C78}" type="pres">
      <dgm:prSet presAssocID="{FF056B2C-8235-463A-85D2-FEB03A1D1B4F}" presName="tx2" presStyleLbl="revTx" presStyleIdx="2" presStyleCnt="5"/>
      <dgm:spPr/>
      <dgm:t>
        <a:bodyPr/>
        <a:lstStyle/>
        <a:p>
          <a:endParaRPr lang="fr-FR"/>
        </a:p>
      </dgm:t>
    </dgm:pt>
    <dgm:pt modelId="{26546AEC-AA5D-4303-8F00-59F7D68EB9D6}" type="pres">
      <dgm:prSet presAssocID="{FF056B2C-8235-463A-85D2-FEB03A1D1B4F}" presName="vert2" presStyleCnt="0"/>
      <dgm:spPr/>
    </dgm:pt>
    <dgm:pt modelId="{01AD1766-57E4-4E0A-978A-2954186ADA9C}" type="pres">
      <dgm:prSet presAssocID="{FF056B2C-8235-463A-85D2-FEB03A1D1B4F}" presName="thinLine2b" presStyleLbl="callout" presStyleIdx="1" presStyleCnt="4"/>
      <dgm:spPr/>
    </dgm:pt>
    <dgm:pt modelId="{D905DE9A-D92D-4FB2-8327-EFE0C77B515E}" type="pres">
      <dgm:prSet presAssocID="{FF056B2C-8235-463A-85D2-FEB03A1D1B4F}" presName="vertSpace2b" presStyleCnt="0"/>
      <dgm:spPr/>
    </dgm:pt>
    <dgm:pt modelId="{9B3B996E-50F9-49B3-9695-973F9E3F308B}" type="pres">
      <dgm:prSet presAssocID="{8FF455E6-4534-40D3-8403-F926361EB9D2}" presName="horz2" presStyleCnt="0"/>
      <dgm:spPr/>
    </dgm:pt>
    <dgm:pt modelId="{AA30D139-B93E-4E97-B56E-8FC533E4E762}" type="pres">
      <dgm:prSet presAssocID="{8FF455E6-4534-40D3-8403-F926361EB9D2}" presName="horzSpace2" presStyleCnt="0"/>
      <dgm:spPr/>
    </dgm:pt>
    <dgm:pt modelId="{964D1605-E32E-40E0-B310-8188D5642270}" type="pres">
      <dgm:prSet presAssocID="{8FF455E6-4534-40D3-8403-F926361EB9D2}" presName="tx2" presStyleLbl="revTx" presStyleIdx="3" presStyleCnt="5"/>
      <dgm:spPr/>
      <dgm:t>
        <a:bodyPr/>
        <a:lstStyle/>
        <a:p>
          <a:endParaRPr lang="fr-FR"/>
        </a:p>
      </dgm:t>
    </dgm:pt>
    <dgm:pt modelId="{BAF1AE55-2269-45BA-8A4E-8349DFD9B6AE}" type="pres">
      <dgm:prSet presAssocID="{8FF455E6-4534-40D3-8403-F926361EB9D2}" presName="vert2" presStyleCnt="0"/>
      <dgm:spPr/>
    </dgm:pt>
    <dgm:pt modelId="{82306BC7-CD68-4F6D-AD7C-ED7B9005A070}" type="pres">
      <dgm:prSet presAssocID="{8FF455E6-4534-40D3-8403-F926361EB9D2}" presName="thinLine2b" presStyleLbl="callout" presStyleIdx="2" presStyleCnt="4"/>
      <dgm:spPr/>
    </dgm:pt>
    <dgm:pt modelId="{7DF60099-8486-439F-984F-42A0AE0A9AD8}" type="pres">
      <dgm:prSet presAssocID="{8FF455E6-4534-40D3-8403-F926361EB9D2}" presName="vertSpace2b" presStyleCnt="0"/>
      <dgm:spPr/>
    </dgm:pt>
    <dgm:pt modelId="{684442F6-5229-496B-B1EF-3EEA0C402450}" type="pres">
      <dgm:prSet presAssocID="{B507F56B-9922-42E0-AB0A-1F967AA1C25B}" presName="horz2" presStyleCnt="0"/>
      <dgm:spPr/>
    </dgm:pt>
    <dgm:pt modelId="{B72C85B8-D5FA-4FE6-8D6C-4387F3159E2F}" type="pres">
      <dgm:prSet presAssocID="{B507F56B-9922-42E0-AB0A-1F967AA1C25B}" presName="horzSpace2" presStyleCnt="0"/>
      <dgm:spPr/>
    </dgm:pt>
    <dgm:pt modelId="{3398501B-FA30-4895-BA4D-5E9AE298C05E}" type="pres">
      <dgm:prSet presAssocID="{B507F56B-9922-42E0-AB0A-1F967AA1C25B}" presName="tx2" presStyleLbl="revTx" presStyleIdx="4" presStyleCnt="5"/>
      <dgm:spPr/>
      <dgm:t>
        <a:bodyPr/>
        <a:lstStyle/>
        <a:p>
          <a:endParaRPr lang="fr-FR"/>
        </a:p>
      </dgm:t>
    </dgm:pt>
    <dgm:pt modelId="{8280021B-26AF-4757-A83A-760B74BCA0E3}" type="pres">
      <dgm:prSet presAssocID="{B507F56B-9922-42E0-AB0A-1F967AA1C25B}" presName="vert2" presStyleCnt="0"/>
      <dgm:spPr/>
    </dgm:pt>
    <dgm:pt modelId="{B9847698-7B56-46DF-8253-E6B154EB2636}" type="pres">
      <dgm:prSet presAssocID="{B507F56B-9922-42E0-AB0A-1F967AA1C25B}" presName="thinLine2b" presStyleLbl="callout" presStyleIdx="3" presStyleCnt="4"/>
      <dgm:spPr/>
    </dgm:pt>
    <dgm:pt modelId="{A4D4869D-B9A9-4705-800F-CF077BAF4D7B}" type="pres">
      <dgm:prSet presAssocID="{B507F56B-9922-42E0-AB0A-1F967AA1C25B}" presName="vertSpace2b" presStyleCnt="0"/>
      <dgm:spPr/>
    </dgm:pt>
  </dgm:ptLst>
  <dgm:cxnLst>
    <dgm:cxn modelId="{0AB6DC13-3E4E-43B8-89AF-E56DDF892E3A}" srcId="{8D02B104-307F-40F7-AE9E-F0E32BC000AA}" destId="{FF056B2C-8235-463A-85D2-FEB03A1D1B4F}" srcOrd="1" destOrd="0" parTransId="{4287E3F5-2176-481F-A070-284F7312346E}" sibTransId="{DE24F045-4080-4208-894B-6707A3B9D97A}"/>
    <dgm:cxn modelId="{FED6E009-7660-49BE-BE23-3F5A97FFAF06}" type="presOf" srcId="{8FF455E6-4534-40D3-8403-F926361EB9D2}" destId="{964D1605-E32E-40E0-B310-8188D5642270}" srcOrd="0" destOrd="0" presId="urn:microsoft.com/office/officeart/2008/layout/LinedList"/>
    <dgm:cxn modelId="{3017EA5B-4866-480D-BB76-00E3C0B13E99}" type="presOf" srcId="{B507F56B-9922-42E0-AB0A-1F967AA1C25B}" destId="{3398501B-FA30-4895-BA4D-5E9AE298C05E}" srcOrd="0" destOrd="0" presId="urn:microsoft.com/office/officeart/2008/layout/LinedList"/>
    <dgm:cxn modelId="{2A5B5477-1CDB-4CC7-B162-0F7FEB074C3C}" srcId="{E29C9A26-14A3-4BB6-834A-48135491AB3C}" destId="{8D02B104-307F-40F7-AE9E-F0E32BC000AA}" srcOrd="0" destOrd="0" parTransId="{D795D13C-B5D8-4B85-B142-C7312EA1D2DD}" sibTransId="{D5F231CE-1541-4D5A-AD27-89BFE631F923}"/>
    <dgm:cxn modelId="{BA14AD0D-E559-4C71-B63B-ADEA1A1B28F2}" type="presOf" srcId="{E29C9A26-14A3-4BB6-834A-48135491AB3C}" destId="{77A10C8F-63D8-43E9-9175-C0891578B95C}" srcOrd="0" destOrd="0" presId="urn:microsoft.com/office/officeart/2008/layout/LinedList"/>
    <dgm:cxn modelId="{14626CB5-6E72-493A-B459-FFF2903A91D1}" srcId="{8D02B104-307F-40F7-AE9E-F0E32BC000AA}" destId="{8FF455E6-4534-40D3-8403-F926361EB9D2}" srcOrd="2" destOrd="0" parTransId="{3BC5A584-CC9D-4DC2-9D83-2EB354B0736B}" sibTransId="{0BD14313-8873-4F60-875F-583CCB435A67}"/>
    <dgm:cxn modelId="{1928F7D8-F658-49CE-8B96-7689C0D1E67C}" type="presOf" srcId="{993134C6-DB28-4659-94F1-3DA8B80E36ED}" destId="{3A865B18-2F69-45A0-9437-A0AB820C9AC0}" srcOrd="0" destOrd="0" presId="urn:microsoft.com/office/officeart/2008/layout/LinedList"/>
    <dgm:cxn modelId="{1ADA7EDD-5578-40D9-B4DB-FB4230E9666E}" srcId="{8D02B104-307F-40F7-AE9E-F0E32BC000AA}" destId="{B507F56B-9922-42E0-AB0A-1F967AA1C25B}" srcOrd="3" destOrd="0" parTransId="{440CFACF-85BF-41A5-8F01-66D35920C564}" sibTransId="{FC176629-C6D7-44EE-B23B-D6FFEE0B0462}"/>
    <dgm:cxn modelId="{CF41624D-3942-4972-B73C-CD3685669AAB}" type="presOf" srcId="{8D02B104-307F-40F7-AE9E-F0E32BC000AA}" destId="{499FB113-2D41-4195-BAE4-EE29624781EC}" srcOrd="0" destOrd="0" presId="urn:microsoft.com/office/officeart/2008/layout/LinedList"/>
    <dgm:cxn modelId="{21D25391-9C65-4B73-B061-C1773A8115C2}" srcId="{8D02B104-307F-40F7-AE9E-F0E32BC000AA}" destId="{993134C6-DB28-4659-94F1-3DA8B80E36ED}" srcOrd="0" destOrd="0" parTransId="{F38CB118-8C22-43A3-9DFC-C106333E21C9}" sibTransId="{642C6846-0EA6-43A5-9143-2C4E87B09945}"/>
    <dgm:cxn modelId="{86F4DE3F-2928-4551-914A-FCB5AA0004F1}" type="presOf" srcId="{FF056B2C-8235-463A-85D2-FEB03A1D1B4F}" destId="{28C25787-4BD2-419F-A5DC-C72DBF189C78}" srcOrd="0" destOrd="0" presId="urn:microsoft.com/office/officeart/2008/layout/LinedList"/>
    <dgm:cxn modelId="{068D2553-D712-4B3E-BBD8-137EE823B17F}" type="presParOf" srcId="{77A10C8F-63D8-43E9-9175-C0891578B95C}" destId="{D1DB2ADF-DB08-4160-BA39-09404BBC1790}" srcOrd="0" destOrd="0" presId="urn:microsoft.com/office/officeart/2008/layout/LinedList"/>
    <dgm:cxn modelId="{C01239FB-2891-4D64-A2EE-E16A084062C8}" type="presParOf" srcId="{77A10C8F-63D8-43E9-9175-C0891578B95C}" destId="{EC361176-F5D0-4B3D-BEFD-2DBE544BCD7B}" srcOrd="1" destOrd="0" presId="urn:microsoft.com/office/officeart/2008/layout/LinedList"/>
    <dgm:cxn modelId="{77130756-7E82-4274-9151-B9384056B94A}" type="presParOf" srcId="{EC361176-F5D0-4B3D-BEFD-2DBE544BCD7B}" destId="{499FB113-2D41-4195-BAE4-EE29624781EC}" srcOrd="0" destOrd="0" presId="urn:microsoft.com/office/officeart/2008/layout/LinedList"/>
    <dgm:cxn modelId="{2D9D693A-6E33-4012-8752-0538C00942D7}" type="presParOf" srcId="{EC361176-F5D0-4B3D-BEFD-2DBE544BCD7B}" destId="{76E3546D-F7AE-4ED5-A8AA-18DBB740FB39}" srcOrd="1" destOrd="0" presId="urn:microsoft.com/office/officeart/2008/layout/LinedList"/>
    <dgm:cxn modelId="{A593D732-FB5B-4106-845A-3BEF6DFA177C}" type="presParOf" srcId="{76E3546D-F7AE-4ED5-A8AA-18DBB740FB39}" destId="{8CA2CB3E-19A8-46DE-BD1D-31EDE9474E21}" srcOrd="0" destOrd="0" presId="urn:microsoft.com/office/officeart/2008/layout/LinedList"/>
    <dgm:cxn modelId="{346EB14F-CBA7-4E31-8049-E2FCA72AAEF0}" type="presParOf" srcId="{76E3546D-F7AE-4ED5-A8AA-18DBB740FB39}" destId="{81DA482F-D907-44B8-A77C-F2D578F401B4}" srcOrd="1" destOrd="0" presId="urn:microsoft.com/office/officeart/2008/layout/LinedList"/>
    <dgm:cxn modelId="{F061043B-02A8-47E4-91EF-69727F6756E9}" type="presParOf" srcId="{81DA482F-D907-44B8-A77C-F2D578F401B4}" destId="{17146BE8-6B49-4240-B0AA-D1F3C3533CE1}" srcOrd="0" destOrd="0" presId="urn:microsoft.com/office/officeart/2008/layout/LinedList"/>
    <dgm:cxn modelId="{2BB8E4F8-A5EA-418E-B3C0-3C629D88389D}" type="presParOf" srcId="{81DA482F-D907-44B8-A77C-F2D578F401B4}" destId="{3A865B18-2F69-45A0-9437-A0AB820C9AC0}" srcOrd="1" destOrd="0" presId="urn:microsoft.com/office/officeart/2008/layout/LinedList"/>
    <dgm:cxn modelId="{A579FD01-F6B9-4944-9397-7EBBE3834918}" type="presParOf" srcId="{81DA482F-D907-44B8-A77C-F2D578F401B4}" destId="{955D9745-1152-4BF0-B4D5-1E627954902D}" srcOrd="2" destOrd="0" presId="urn:microsoft.com/office/officeart/2008/layout/LinedList"/>
    <dgm:cxn modelId="{9A85C273-0137-499F-97A6-815493F92A73}" type="presParOf" srcId="{76E3546D-F7AE-4ED5-A8AA-18DBB740FB39}" destId="{9E0D0D98-9142-44B7-A06B-7FD7C83F82C4}" srcOrd="2" destOrd="0" presId="urn:microsoft.com/office/officeart/2008/layout/LinedList"/>
    <dgm:cxn modelId="{6415EE64-D0FE-4416-8A72-FFF041099D33}" type="presParOf" srcId="{76E3546D-F7AE-4ED5-A8AA-18DBB740FB39}" destId="{20EF3801-3AF7-4C91-B194-419900206391}" srcOrd="3" destOrd="0" presId="urn:microsoft.com/office/officeart/2008/layout/LinedList"/>
    <dgm:cxn modelId="{527F81AB-0A75-4908-9CCD-2CCA0868968C}" type="presParOf" srcId="{76E3546D-F7AE-4ED5-A8AA-18DBB740FB39}" destId="{7866133D-45C4-49E5-9C33-47A26F439156}" srcOrd="4" destOrd="0" presId="urn:microsoft.com/office/officeart/2008/layout/LinedList"/>
    <dgm:cxn modelId="{6D37A927-9943-45E5-8DC5-1392574DEC14}" type="presParOf" srcId="{7866133D-45C4-49E5-9C33-47A26F439156}" destId="{6F9420C8-0AA9-4416-B158-AD7AD86A8036}" srcOrd="0" destOrd="0" presId="urn:microsoft.com/office/officeart/2008/layout/LinedList"/>
    <dgm:cxn modelId="{D2BCE14E-3BC2-4054-83D2-ED142D82032B}" type="presParOf" srcId="{7866133D-45C4-49E5-9C33-47A26F439156}" destId="{28C25787-4BD2-419F-A5DC-C72DBF189C78}" srcOrd="1" destOrd="0" presId="urn:microsoft.com/office/officeart/2008/layout/LinedList"/>
    <dgm:cxn modelId="{8336FA22-3CC8-4A6A-8161-61DCA74AF788}" type="presParOf" srcId="{7866133D-45C4-49E5-9C33-47A26F439156}" destId="{26546AEC-AA5D-4303-8F00-59F7D68EB9D6}" srcOrd="2" destOrd="0" presId="urn:microsoft.com/office/officeart/2008/layout/LinedList"/>
    <dgm:cxn modelId="{EA1446F8-C229-4B16-9FDE-DA2D80DA6335}" type="presParOf" srcId="{76E3546D-F7AE-4ED5-A8AA-18DBB740FB39}" destId="{01AD1766-57E4-4E0A-978A-2954186ADA9C}" srcOrd="5" destOrd="0" presId="urn:microsoft.com/office/officeart/2008/layout/LinedList"/>
    <dgm:cxn modelId="{12CDBD98-6E43-4297-AC04-652697565D05}" type="presParOf" srcId="{76E3546D-F7AE-4ED5-A8AA-18DBB740FB39}" destId="{D905DE9A-D92D-4FB2-8327-EFE0C77B515E}" srcOrd="6" destOrd="0" presId="urn:microsoft.com/office/officeart/2008/layout/LinedList"/>
    <dgm:cxn modelId="{FA61FE8D-C216-49C6-9A5C-67CF37F3E38A}" type="presParOf" srcId="{76E3546D-F7AE-4ED5-A8AA-18DBB740FB39}" destId="{9B3B996E-50F9-49B3-9695-973F9E3F308B}" srcOrd="7" destOrd="0" presId="urn:microsoft.com/office/officeart/2008/layout/LinedList"/>
    <dgm:cxn modelId="{E839C689-4AED-4BA2-9640-61F876A8E8A6}" type="presParOf" srcId="{9B3B996E-50F9-49B3-9695-973F9E3F308B}" destId="{AA30D139-B93E-4E97-B56E-8FC533E4E762}" srcOrd="0" destOrd="0" presId="urn:microsoft.com/office/officeart/2008/layout/LinedList"/>
    <dgm:cxn modelId="{ABED3F57-AFE7-4EA5-9A38-0C10C8DCE72D}" type="presParOf" srcId="{9B3B996E-50F9-49B3-9695-973F9E3F308B}" destId="{964D1605-E32E-40E0-B310-8188D5642270}" srcOrd="1" destOrd="0" presId="urn:microsoft.com/office/officeart/2008/layout/LinedList"/>
    <dgm:cxn modelId="{8432F00C-C568-4220-8A2A-39DB8705CCA4}" type="presParOf" srcId="{9B3B996E-50F9-49B3-9695-973F9E3F308B}" destId="{BAF1AE55-2269-45BA-8A4E-8349DFD9B6AE}" srcOrd="2" destOrd="0" presId="urn:microsoft.com/office/officeart/2008/layout/LinedList"/>
    <dgm:cxn modelId="{86227FD8-44C9-4525-A565-D427BF21070A}" type="presParOf" srcId="{76E3546D-F7AE-4ED5-A8AA-18DBB740FB39}" destId="{82306BC7-CD68-4F6D-AD7C-ED7B9005A070}" srcOrd="8" destOrd="0" presId="urn:microsoft.com/office/officeart/2008/layout/LinedList"/>
    <dgm:cxn modelId="{B045AD52-0013-4E11-B1B1-6F2E900464BA}" type="presParOf" srcId="{76E3546D-F7AE-4ED5-A8AA-18DBB740FB39}" destId="{7DF60099-8486-439F-984F-42A0AE0A9AD8}" srcOrd="9" destOrd="0" presId="urn:microsoft.com/office/officeart/2008/layout/LinedList"/>
    <dgm:cxn modelId="{FD9626E9-013D-4DA1-A188-356CAFC6B6D7}" type="presParOf" srcId="{76E3546D-F7AE-4ED5-A8AA-18DBB740FB39}" destId="{684442F6-5229-496B-B1EF-3EEA0C402450}" srcOrd="10" destOrd="0" presId="urn:microsoft.com/office/officeart/2008/layout/LinedList"/>
    <dgm:cxn modelId="{C105A0BB-481A-47AD-86C1-F3057FBA0579}" type="presParOf" srcId="{684442F6-5229-496B-B1EF-3EEA0C402450}" destId="{B72C85B8-D5FA-4FE6-8D6C-4387F3159E2F}" srcOrd="0" destOrd="0" presId="urn:microsoft.com/office/officeart/2008/layout/LinedList"/>
    <dgm:cxn modelId="{88F24FB3-2380-4EBA-AE01-7BA567446C2A}" type="presParOf" srcId="{684442F6-5229-496B-B1EF-3EEA0C402450}" destId="{3398501B-FA30-4895-BA4D-5E9AE298C05E}" srcOrd="1" destOrd="0" presId="urn:microsoft.com/office/officeart/2008/layout/LinedList"/>
    <dgm:cxn modelId="{8AEEF16F-7A73-4E35-93B4-5BF20F4B5118}" type="presParOf" srcId="{684442F6-5229-496B-B1EF-3EEA0C402450}" destId="{8280021B-26AF-4757-A83A-760B74BCA0E3}" srcOrd="2" destOrd="0" presId="urn:microsoft.com/office/officeart/2008/layout/LinedList"/>
    <dgm:cxn modelId="{2D72D3B7-981B-4925-BD79-CCEC23AB053D}" type="presParOf" srcId="{76E3546D-F7AE-4ED5-A8AA-18DBB740FB39}" destId="{B9847698-7B56-46DF-8253-E6B154EB2636}" srcOrd="11" destOrd="0" presId="urn:microsoft.com/office/officeart/2008/layout/LinedList"/>
    <dgm:cxn modelId="{D0C8F1CA-8E5C-4B5E-8F45-3AD18CAC54D5}" type="presParOf" srcId="{76E3546D-F7AE-4ED5-A8AA-18DBB740FB39}" destId="{A4D4869D-B9A9-4705-800F-CF077BAF4D7B}" srcOrd="12" destOrd="0" presId="urn:microsoft.com/office/officeart/2008/layout/LinedList"/>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98497-0EC5-412E-9294-335AD0325877}">
      <dsp:nvSpPr>
        <dsp:cNvPr id="0" name=""/>
        <dsp:cNvSpPr/>
      </dsp:nvSpPr>
      <dsp:spPr>
        <a:xfrm>
          <a:off x="2678" y="1563489"/>
          <a:ext cx="2342554" cy="93702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fr-FR" sz="2500" kern="1200" dirty="0" smtClean="0"/>
            <a:t>Brute</a:t>
          </a:r>
          <a:endParaRPr lang="fr-FR" sz="2500" kern="1200" dirty="0"/>
        </a:p>
      </dsp:txBody>
      <dsp:txXfrm>
        <a:off x="2678" y="1563489"/>
        <a:ext cx="2108299" cy="937021"/>
      </dsp:txXfrm>
    </dsp:sp>
    <dsp:sp modelId="{E3560EB1-DFEA-4595-BC3C-E6A49873DD17}">
      <dsp:nvSpPr>
        <dsp:cNvPr id="0" name=""/>
        <dsp:cNvSpPr/>
      </dsp:nvSpPr>
      <dsp:spPr>
        <a:xfrm>
          <a:off x="1876722" y="1563489"/>
          <a:ext cx="2342554" cy="937021"/>
        </a:xfrm>
        <a:prstGeom prst="chevron">
          <a:avLst/>
        </a:prstGeom>
        <a:solidFill>
          <a:schemeClr val="accent5">
            <a:hueOff val="2910820"/>
            <a:satOff val="18132"/>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fr-FR" sz="2500" kern="1200" dirty="0" smtClean="0"/>
            <a:t>Affinage</a:t>
          </a:r>
          <a:endParaRPr lang="fr-FR" sz="2500" kern="1200" dirty="0"/>
        </a:p>
      </dsp:txBody>
      <dsp:txXfrm>
        <a:off x="2345233" y="1563489"/>
        <a:ext cx="1405533" cy="937021"/>
      </dsp:txXfrm>
    </dsp:sp>
    <dsp:sp modelId="{190E203E-871B-426A-9C9C-BE95B0E6A1DD}">
      <dsp:nvSpPr>
        <dsp:cNvPr id="0" name=""/>
        <dsp:cNvSpPr/>
      </dsp:nvSpPr>
      <dsp:spPr>
        <a:xfrm>
          <a:off x="3750766" y="1563489"/>
          <a:ext cx="2342554" cy="937021"/>
        </a:xfrm>
        <a:prstGeom prst="chevron">
          <a:avLst/>
        </a:prstGeom>
        <a:solidFill>
          <a:schemeClr val="accent5">
            <a:hueOff val="5821640"/>
            <a:satOff val="36265"/>
            <a:lumOff val="-13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fr-FR" sz="2500" kern="1200" dirty="0" smtClean="0"/>
            <a:t>Traitée</a:t>
          </a:r>
          <a:endParaRPr lang="fr-FR" sz="2500" kern="1200" dirty="0"/>
        </a:p>
      </dsp:txBody>
      <dsp:txXfrm>
        <a:off x="4219277" y="1563489"/>
        <a:ext cx="1405533" cy="93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DC914-3704-4C24-96D0-DFB623463918}" type="datetimeFigureOut">
              <a:rPr lang="fr-FR" smtClean="0"/>
              <a:t>24/04/2019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6883C-F5EC-45A6-AF88-50E3C54955FA}" type="slidenum">
              <a:rPr lang="fr-FR" smtClean="0"/>
              <a:t>‹N°›</a:t>
            </a:fld>
            <a:endParaRPr lang="fr-FR"/>
          </a:p>
        </p:txBody>
      </p:sp>
    </p:spTree>
    <p:extLst>
      <p:ext uri="{BB962C8B-B14F-4D97-AF65-F5344CB8AC3E}">
        <p14:creationId xmlns:p14="http://schemas.microsoft.com/office/powerpoint/2010/main" val="41092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prodinra.inra.fr/?locale=fr"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plans de gestion de données, ou Data Management Plan, DMP, ont (comme leur nom l’indique) pour but de définir à l’avance comment seront gérées les données liées à un projet de recherche. Pour les rédiger, il faut donc comprendre comment on gère les données de la recherche, et avant tout ce que sont ces données.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Elles sont l’objet central et l’enjeu de tout ce travail, cette introduction aura pour but de mieux le cerner. Pour cela, on apprendra à différencier une donnée brute d’une donnée dérivée et en quoi cette distinction est utile, puis à distinguer les types de données produites par la recherche, et pourquoi savoir les distinguer est nécessaire. Enfin nous apprendrons ce qu’est un jeu de données, un élément capital de la gestion. </a:t>
            </a:r>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a:t>
            </a:fld>
            <a:endParaRPr lang="fr-FR"/>
          </a:p>
        </p:txBody>
      </p:sp>
    </p:spTree>
    <p:extLst>
      <p:ext uri="{BB962C8B-B14F-4D97-AF65-F5344CB8AC3E}">
        <p14:creationId xmlns:p14="http://schemas.microsoft.com/office/powerpoint/2010/main" val="367700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Abordons désormais les aspects techniques de la rédaction d’un DMP. Plusieurs outils existent sur internet, tous fabriqués de la même manière : ils proposent de remplir des modèles préprogrammés, organisés en questions réparties entre différents points. Celui que nous utilisons en France est DMP </a:t>
            </a:r>
            <a:r>
              <a:rPr lang="fr-FR" sz="1200" kern="1200" dirty="0" err="1" smtClean="0">
                <a:solidFill>
                  <a:schemeClr val="tx1"/>
                </a:solidFill>
                <a:effectLst/>
                <a:latin typeface="+mn-lt"/>
                <a:ea typeface="+mn-ea"/>
                <a:cs typeface="+mn-cs"/>
              </a:rPr>
              <a:t>OPIDoR</a:t>
            </a:r>
            <a:r>
              <a:rPr lang="fr-FR" sz="1200" kern="1200" dirty="0" smtClean="0">
                <a:solidFill>
                  <a:schemeClr val="tx1"/>
                </a:solidFill>
                <a:effectLst/>
                <a:latin typeface="+mn-lt"/>
                <a:ea typeface="+mn-ea"/>
                <a:cs typeface="+mn-cs"/>
              </a:rPr>
              <a:t>, une adaptation très proche de DMP Online, l’outil fourni par le Data Curation Center pour les universités anglaises. Ces deux outils utilisent comme modèle par défaut celui proposé par l’</a:t>
            </a:r>
            <a:r>
              <a:rPr lang="fr-FR" sz="1200" kern="1200" dirty="0" err="1" smtClean="0">
                <a:solidFill>
                  <a:schemeClr val="tx1"/>
                </a:solidFill>
                <a:effectLst/>
                <a:latin typeface="+mn-lt"/>
                <a:ea typeface="+mn-ea"/>
                <a:cs typeface="+mn-cs"/>
              </a:rPr>
              <a:t>European</a:t>
            </a:r>
            <a:r>
              <a:rPr lang="fr-FR" sz="1200" kern="1200" dirty="0" smtClean="0">
                <a:solidFill>
                  <a:schemeClr val="tx1"/>
                </a:solidFill>
                <a:effectLst/>
                <a:latin typeface="+mn-lt"/>
                <a:ea typeface="+mn-ea"/>
                <a:cs typeface="+mn-cs"/>
              </a:rPr>
              <a:t> Council. Ils sont donc adaptés à la rédaction de DMP en vue de financements H2020, par exemple.</a:t>
            </a:r>
          </a:p>
          <a:p>
            <a:r>
              <a:rPr lang="fr-FR" sz="1200" kern="1200" dirty="0" smtClean="0">
                <a:solidFill>
                  <a:schemeClr val="tx1"/>
                </a:solidFill>
                <a:effectLst/>
                <a:latin typeface="+mn-lt"/>
                <a:ea typeface="+mn-ea"/>
                <a:cs typeface="+mn-cs"/>
              </a:rPr>
              <a:t>DMP </a:t>
            </a:r>
            <a:r>
              <a:rPr lang="fr-FR" sz="1200" kern="1200" dirty="0" err="1" smtClean="0">
                <a:solidFill>
                  <a:schemeClr val="tx1"/>
                </a:solidFill>
                <a:effectLst/>
                <a:latin typeface="+mn-lt"/>
                <a:ea typeface="+mn-ea"/>
                <a:cs typeface="+mn-cs"/>
              </a:rPr>
              <a:t>Tool</a:t>
            </a:r>
            <a:r>
              <a:rPr lang="fr-FR" sz="1200" kern="1200" dirty="0" smtClean="0">
                <a:solidFill>
                  <a:schemeClr val="tx1"/>
                </a:solidFill>
                <a:effectLst/>
                <a:latin typeface="+mn-lt"/>
                <a:ea typeface="+mn-ea"/>
                <a:cs typeface="+mn-cs"/>
              </a:rPr>
              <a:t>, outil proposé par l’</a:t>
            </a:r>
            <a:r>
              <a:rPr lang="fr-FR" sz="1200" kern="1200" dirty="0" err="1" smtClean="0">
                <a:solidFill>
                  <a:schemeClr val="tx1"/>
                </a:solidFill>
                <a:effectLst/>
                <a:latin typeface="+mn-lt"/>
                <a:ea typeface="+mn-ea"/>
                <a:cs typeface="+mn-cs"/>
              </a:rPr>
              <a:t>University</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California</a:t>
            </a:r>
            <a:r>
              <a:rPr lang="fr-FR" sz="1200" kern="1200" dirty="0" smtClean="0">
                <a:solidFill>
                  <a:schemeClr val="tx1"/>
                </a:solidFill>
                <a:effectLst/>
                <a:latin typeface="+mn-lt"/>
                <a:ea typeface="+mn-ea"/>
                <a:cs typeface="+mn-cs"/>
              </a:rPr>
              <a:t>, présente l’avantage de donner directement des conseils et ressources sur les différents thèmes abordés dans un DMP : types de données, formats de fichiers, organisation des fichiers, métadonnées, identifiants pérennes, sécurité et stockage, partage et archivage, citation des données, copyrights et confidentialité. Il peut donc venir compléter les autres ressources évoquées ici. La seule limite à garder en mémoire est que cet outil est fait pour des chercheurs américains, il n’est donc pas taillé sur mesure pour les programmes de financement européens.</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11</a:t>
            </a:fld>
            <a:endParaRPr lang="fr-FR"/>
          </a:p>
        </p:txBody>
      </p:sp>
    </p:spTree>
    <p:extLst>
      <p:ext uri="{BB962C8B-B14F-4D97-AF65-F5344CB8AC3E}">
        <p14:creationId xmlns:p14="http://schemas.microsoft.com/office/powerpoint/2010/main" val="214517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Entrons sur DMP </a:t>
            </a:r>
            <a:r>
              <a:rPr lang="fr-FR" sz="1200" kern="1200" dirty="0" err="1" smtClean="0">
                <a:solidFill>
                  <a:schemeClr val="tx1"/>
                </a:solidFill>
                <a:effectLst/>
                <a:latin typeface="+mn-lt"/>
                <a:ea typeface="+mn-ea"/>
                <a:cs typeface="+mn-cs"/>
              </a:rPr>
              <a:t>OPIDoR</a:t>
            </a:r>
            <a:r>
              <a:rPr lang="fr-FR" sz="1200" kern="1200" dirty="0" smtClean="0">
                <a:solidFill>
                  <a:schemeClr val="tx1"/>
                </a:solidFill>
                <a:effectLst/>
                <a:latin typeface="+mn-lt"/>
                <a:ea typeface="+mn-ea"/>
                <a:cs typeface="+mn-cs"/>
              </a:rPr>
              <a:t> : après s’être inscrit, soit via son institution, soit à titre personnel, on accède à des ressources. Je me suis inscrit à titre personnel pour obtenir les fonctionnalités de base. La page d’accueil présente 4 boutons, dont le sens est assez transparent : voir les plans existants, créer un nouveau plan, « à propos de DMP </a:t>
            </a:r>
            <a:r>
              <a:rPr lang="fr-FR" sz="1200" kern="1200" dirty="0" err="1" smtClean="0">
                <a:solidFill>
                  <a:schemeClr val="tx1"/>
                </a:solidFill>
                <a:effectLst/>
                <a:latin typeface="+mn-lt"/>
                <a:ea typeface="+mn-ea"/>
                <a:cs typeface="+mn-cs"/>
              </a:rPr>
              <a:t>opidor</a:t>
            </a:r>
            <a:r>
              <a:rPr lang="fr-FR" sz="1200" kern="1200" dirty="0" smtClean="0">
                <a:solidFill>
                  <a:schemeClr val="tx1"/>
                </a:solidFill>
                <a:effectLst/>
                <a:latin typeface="+mn-lt"/>
                <a:ea typeface="+mn-ea"/>
                <a:cs typeface="+mn-cs"/>
              </a:rPr>
              <a:t> » et aide. L’aide explique comment utiliser les fonctionnalités de base du site.</a:t>
            </a:r>
          </a:p>
          <a:p>
            <a:r>
              <a:rPr lang="fr-FR" sz="1200" kern="1200" dirty="0" smtClean="0">
                <a:solidFill>
                  <a:schemeClr val="tx1"/>
                </a:solidFill>
                <a:effectLst/>
                <a:latin typeface="+mn-lt"/>
                <a:ea typeface="+mn-ea"/>
                <a:cs typeface="+mn-cs"/>
              </a:rPr>
              <a:t>Notons que le site est en anglais parce que les documents à destination des ERC sont en anglais, et les DMP sont aussi rédigés en anglais. Le fait que le site soit destiné aux chercheurs français n’a d’incidence que sur les institutions proposées pour se connecter. Même si le plan que je prends pour exemple est en français pour faciliter l’exercice, il est inutile de se plier à ce jeu de traduction pour un véritable DMP : mieux vaut le rédiger directement en anglais.</a:t>
            </a:r>
          </a:p>
          <a:p>
            <a:r>
              <a:rPr lang="fr-FR" sz="1200" kern="1200" dirty="0" smtClean="0">
                <a:solidFill>
                  <a:schemeClr val="tx1"/>
                </a:solidFill>
                <a:effectLst/>
                <a:latin typeface="+mn-lt"/>
                <a:ea typeface="+mn-ea"/>
                <a:cs typeface="+mn-cs"/>
              </a:rPr>
              <a:t>Entrons dans le mode création de plan.</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12</a:t>
            </a:fld>
            <a:endParaRPr lang="fr-FR"/>
          </a:p>
        </p:txBody>
      </p:sp>
    </p:spTree>
    <p:extLst>
      <p:ext uri="{BB962C8B-B14F-4D97-AF65-F5344CB8AC3E}">
        <p14:creationId xmlns:p14="http://schemas.microsoft.com/office/powerpoint/2010/main" val="128001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plan est présenté dans l’onglet « plan </a:t>
            </a:r>
            <a:r>
              <a:rPr lang="fr-FR" sz="1200" kern="1200" dirty="0" err="1" smtClean="0">
                <a:solidFill>
                  <a:schemeClr val="tx1"/>
                </a:solidFill>
                <a:effectLst/>
                <a:latin typeface="+mn-lt"/>
                <a:ea typeface="+mn-ea"/>
                <a:cs typeface="+mn-cs"/>
              </a:rPr>
              <a:t>details</a:t>
            </a:r>
            <a:r>
              <a:rPr lang="fr-FR" sz="1200" kern="1200" dirty="0" smtClean="0">
                <a:solidFill>
                  <a:schemeClr val="tx1"/>
                </a:solidFill>
                <a:effectLst/>
                <a:latin typeface="+mn-lt"/>
                <a:ea typeface="+mn-ea"/>
                <a:cs typeface="+mn-cs"/>
              </a:rPr>
              <a:t> », on peut l’écrire et le modifier dans « initial DMP », le partager et l’exporter.</a:t>
            </a:r>
          </a:p>
          <a:p>
            <a:r>
              <a:rPr lang="fr-FR" sz="1200" kern="1200" dirty="0" smtClean="0">
                <a:solidFill>
                  <a:schemeClr val="tx1"/>
                </a:solidFill>
                <a:effectLst/>
                <a:latin typeface="+mn-lt"/>
                <a:ea typeface="+mn-ea"/>
                <a:cs typeface="+mn-cs"/>
              </a:rPr>
              <a:t>La structure de base d’un DMP est indiquée par l’onglet « initial DMP » : on y décrira d’abord les données produites ou utilisées dans le projet (data </a:t>
            </a:r>
            <a:r>
              <a:rPr lang="fr-FR" sz="1200" kern="1200" dirty="0" err="1" smtClean="0">
                <a:solidFill>
                  <a:schemeClr val="tx1"/>
                </a:solidFill>
                <a:effectLst/>
                <a:latin typeface="+mn-lt"/>
                <a:ea typeface="+mn-ea"/>
                <a:cs typeface="+mn-cs"/>
              </a:rPr>
              <a:t>summary</a:t>
            </a:r>
            <a:r>
              <a:rPr lang="fr-FR" sz="1200" kern="1200" dirty="0" smtClean="0">
                <a:solidFill>
                  <a:schemeClr val="tx1"/>
                </a:solidFill>
                <a:effectLst/>
                <a:latin typeface="+mn-lt"/>
                <a:ea typeface="+mn-ea"/>
                <a:cs typeface="+mn-cs"/>
              </a:rPr>
              <a:t>), puis les mesures qui seront prises pour les rendre FAIR (acronyme pour trouvables, accessibles, interopérables, réutilisables), puis l’aspect administratif : la prévision des coûts et la répartition des ressources prévues, la sécurisation des données, les questions éthiques à régler, et les éventuelles autres précisions à donner concernant les données.</a:t>
            </a:r>
          </a:p>
          <a:p>
            <a:r>
              <a:rPr lang="fr-FR" sz="1200" kern="1200" dirty="0" smtClean="0">
                <a:solidFill>
                  <a:schemeClr val="tx1"/>
                </a:solidFill>
                <a:effectLst/>
                <a:latin typeface="+mn-lt"/>
                <a:ea typeface="+mn-ea"/>
                <a:cs typeface="+mn-cs"/>
              </a:rPr>
              <a:t>Dans chaque point, il s’agit de répondre aux questions posées, avec bien sûr les informations concernant le projet, que le(s) chercheur(s) peu(</a:t>
            </a:r>
            <a:r>
              <a:rPr lang="fr-FR" sz="1200" kern="1200" dirty="0" err="1" smtClean="0">
                <a:solidFill>
                  <a:schemeClr val="tx1"/>
                </a:solidFill>
                <a:effectLst/>
                <a:latin typeface="+mn-lt"/>
                <a:ea typeface="+mn-ea"/>
                <a:cs typeface="+mn-cs"/>
              </a:rPr>
              <a:t>ven</a:t>
            </a:r>
            <a:r>
              <a:rPr lang="fr-FR" sz="1200" kern="1200" dirty="0" smtClean="0">
                <a:solidFill>
                  <a:schemeClr val="tx1"/>
                </a:solidFill>
                <a:effectLst/>
                <a:latin typeface="+mn-lt"/>
                <a:ea typeface="+mn-ea"/>
                <a:cs typeface="+mn-cs"/>
              </a:rPr>
              <a:t>)t donner.</a:t>
            </a:r>
          </a:p>
          <a:p>
            <a:r>
              <a:rPr lang="fr-FR" sz="1200" kern="1200" dirty="0" smtClean="0">
                <a:solidFill>
                  <a:schemeClr val="tx1"/>
                </a:solidFill>
                <a:effectLst/>
                <a:latin typeface="+mn-lt"/>
                <a:ea typeface="+mn-ea"/>
                <a:cs typeface="+mn-cs"/>
              </a:rPr>
              <a:t>Comme on peut le voir, le DMP peut prendre des formes très diverses selon le projet, puisque les différentes parties dépendent toutes du type de données, de la matière abordée etc.</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13</a:t>
            </a:fld>
            <a:endParaRPr lang="fr-FR"/>
          </a:p>
        </p:txBody>
      </p:sp>
    </p:spTree>
    <p:extLst>
      <p:ext uri="{BB962C8B-B14F-4D97-AF65-F5344CB8AC3E}">
        <p14:creationId xmlns:p14="http://schemas.microsoft.com/office/powerpoint/2010/main" val="353628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Voyons ce que demande le « data </a:t>
            </a:r>
            <a:r>
              <a:rPr lang="fr-FR" sz="1200" kern="1200" dirty="0" err="1" smtClean="0">
                <a:solidFill>
                  <a:schemeClr val="tx1"/>
                </a:solidFill>
                <a:effectLst/>
                <a:latin typeface="+mn-lt"/>
                <a:ea typeface="+mn-ea"/>
                <a:cs typeface="+mn-cs"/>
              </a:rPr>
              <a:t>summary</a:t>
            </a:r>
            <a:r>
              <a:rPr lang="fr-FR" sz="1200" kern="1200" dirty="0" smtClean="0">
                <a:solidFill>
                  <a:schemeClr val="tx1"/>
                </a:solidFill>
                <a:effectLst/>
                <a:latin typeface="+mn-lt"/>
                <a:ea typeface="+mn-ea"/>
                <a:cs typeface="+mn-cs"/>
              </a:rPr>
              <a:t> » : pour les besoins de la cause, j’ai imaginé un DMP concernant notre projet actuel, la formation à la rédaction d’un DMP.</a:t>
            </a:r>
          </a:p>
          <a:p>
            <a:pPr lvl="0"/>
            <a:r>
              <a:rPr lang="fr-FR" sz="1200" kern="1200" dirty="0" smtClean="0">
                <a:solidFill>
                  <a:schemeClr val="tx1"/>
                </a:solidFill>
                <a:effectLst/>
                <a:latin typeface="+mn-lt"/>
                <a:ea typeface="+mn-ea"/>
                <a:cs typeface="+mn-cs"/>
              </a:rPr>
              <a:t>Le « </a:t>
            </a:r>
            <a:r>
              <a:rPr lang="fr-FR" sz="1200" kern="1200" dirty="0" err="1" smtClean="0">
                <a:solidFill>
                  <a:schemeClr val="tx1"/>
                </a:solidFill>
                <a:effectLst/>
                <a:latin typeface="+mn-lt"/>
                <a:ea typeface="+mn-ea"/>
                <a:cs typeface="+mn-cs"/>
              </a:rPr>
              <a:t>purpose</a:t>
            </a:r>
            <a:r>
              <a:rPr lang="fr-FR" sz="1200" kern="1200" dirty="0" smtClean="0">
                <a:solidFill>
                  <a:schemeClr val="tx1"/>
                </a:solidFill>
                <a:effectLst/>
                <a:latin typeface="+mn-lt"/>
                <a:ea typeface="+mn-ea"/>
                <a:cs typeface="+mn-cs"/>
              </a:rPr>
              <a:t> of the data collection/</a:t>
            </a:r>
            <a:r>
              <a:rPr lang="fr-FR" sz="1200" kern="1200" dirty="0" err="1" smtClean="0">
                <a:solidFill>
                  <a:schemeClr val="tx1"/>
                </a:solidFill>
                <a:effectLst/>
                <a:latin typeface="+mn-lt"/>
                <a:ea typeface="+mn-ea"/>
                <a:cs typeface="+mn-cs"/>
              </a:rPr>
              <a:t>generation</a:t>
            </a:r>
            <a:r>
              <a:rPr lang="fr-FR" sz="1200" kern="1200" dirty="0" smtClean="0">
                <a:solidFill>
                  <a:schemeClr val="tx1"/>
                </a:solidFill>
                <a:effectLst/>
                <a:latin typeface="+mn-lt"/>
                <a:ea typeface="+mn-ea"/>
                <a:cs typeface="+mn-cs"/>
              </a:rPr>
              <a:t> » est l’objectif précis rattaché aux données, il peut être plus précis que l’objectif du projet.</a:t>
            </a:r>
          </a:p>
          <a:p>
            <a:pPr lvl="0"/>
            <a:r>
              <a:rPr lang="fr-FR" sz="1200" kern="1200" dirty="0" smtClean="0">
                <a:solidFill>
                  <a:schemeClr val="tx1"/>
                </a:solidFill>
                <a:effectLst/>
                <a:latin typeface="+mn-lt"/>
                <a:ea typeface="+mn-ea"/>
                <a:cs typeface="+mn-cs"/>
              </a:rPr>
              <a:t>La « relation aux objectifs du projet » est souvent l’usage qui sera fait des données dans leur globalité. Ces deux questions peuvent avoir une seule réponse, si les objectifs sont simples. Lorsque le projet est complexe, ces points peuvent être précisés à mesure qu’il avance.</a:t>
            </a:r>
          </a:p>
          <a:p>
            <a:pPr lvl="0"/>
            <a:r>
              <a:rPr lang="fr-FR" sz="1200" kern="1200" dirty="0" smtClean="0">
                <a:solidFill>
                  <a:schemeClr val="tx1"/>
                </a:solidFill>
                <a:effectLst/>
                <a:latin typeface="+mn-lt"/>
                <a:ea typeface="+mn-ea"/>
                <a:cs typeface="+mn-cs"/>
              </a:rPr>
              <a:t>Les types de données sont aussi à préciser en cours de projet, même si dès le départ il est possible d’en prévoir certains.</a:t>
            </a:r>
          </a:p>
          <a:p>
            <a:pPr lvl="0"/>
            <a:r>
              <a:rPr lang="fr-FR" sz="1200" kern="1200" dirty="0" smtClean="0">
                <a:solidFill>
                  <a:schemeClr val="tx1"/>
                </a:solidFill>
                <a:effectLst/>
                <a:latin typeface="+mn-lt"/>
                <a:ea typeface="+mn-ea"/>
                <a:cs typeface="+mn-cs"/>
              </a:rPr>
              <a:t>L’origine et la réutilisation de données ont pour but de préciser les éventuelles filiations d’un projet avec un autre, ou bien de synthétiser la nature des données.</a:t>
            </a:r>
          </a:p>
          <a:p>
            <a:pPr lvl="0"/>
            <a:r>
              <a:rPr lang="fr-FR" sz="1200" kern="1200" dirty="0" smtClean="0">
                <a:solidFill>
                  <a:schemeClr val="tx1"/>
                </a:solidFill>
                <a:effectLst/>
                <a:latin typeface="+mn-lt"/>
                <a:ea typeface="+mn-ea"/>
                <a:cs typeface="+mn-cs"/>
              </a:rPr>
              <a:t>La taille des données est souvent difficile à prévoir, mais un ordre de grandeur permet de se faire une idée. On ne prévoit pas la même logistique pour quelques Mo ou pour plusieurs To.</a:t>
            </a:r>
          </a:p>
          <a:p>
            <a:pPr lvl="0"/>
            <a:r>
              <a:rPr lang="fr-FR" sz="1200" kern="1200" dirty="0" smtClean="0">
                <a:solidFill>
                  <a:schemeClr val="tx1"/>
                </a:solidFill>
                <a:effectLst/>
                <a:latin typeface="+mn-lt"/>
                <a:ea typeface="+mn-ea"/>
                <a:cs typeface="+mn-cs"/>
              </a:rPr>
              <a:t>L’usage prévu des données permet de se représenter  dès le départ le public potentiellement intéressé par les données.</a:t>
            </a:r>
          </a:p>
          <a:p>
            <a:r>
              <a:rPr lang="fr-FR" sz="1200" kern="1200" dirty="0" smtClean="0">
                <a:solidFill>
                  <a:schemeClr val="tx1"/>
                </a:solidFill>
                <a:effectLst/>
                <a:latin typeface="+mn-lt"/>
                <a:ea typeface="+mn-ea"/>
                <a:cs typeface="+mn-cs"/>
              </a:rPr>
              <a:t>Le « data </a:t>
            </a:r>
            <a:r>
              <a:rPr lang="fr-FR" sz="1200" kern="1200" dirty="0" err="1" smtClean="0">
                <a:solidFill>
                  <a:schemeClr val="tx1"/>
                </a:solidFill>
                <a:effectLst/>
                <a:latin typeface="+mn-lt"/>
                <a:ea typeface="+mn-ea"/>
                <a:cs typeface="+mn-cs"/>
              </a:rPr>
              <a:t>summary</a:t>
            </a:r>
            <a:r>
              <a:rPr lang="fr-FR" sz="1200" kern="1200" dirty="0" smtClean="0">
                <a:solidFill>
                  <a:schemeClr val="tx1"/>
                </a:solidFill>
                <a:effectLst/>
                <a:latin typeface="+mn-lt"/>
                <a:ea typeface="+mn-ea"/>
                <a:cs typeface="+mn-cs"/>
              </a:rPr>
              <a:t> » est donc une sorte d’introduction qui permet de présenter dès le départ les caractéristiques majeures des données concernées. Il n’a pas pour but d’être très précis, mais de donner des ordres d’idées.</a:t>
            </a:r>
          </a:p>
          <a:p>
            <a:r>
              <a:rPr lang="fr-FR" sz="1200" kern="1200" dirty="0" smtClean="0">
                <a:solidFill>
                  <a:schemeClr val="tx1"/>
                </a:solidFill>
                <a:effectLst/>
                <a:latin typeface="+mn-lt"/>
                <a:ea typeface="+mn-ea"/>
                <a:cs typeface="+mn-cs"/>
              </a:rPr>
              <a:t>Exemples</a:t>
            </a:r>
            <a:r>
              <a:rPr lang="fr-FR" sz="1200" kern="1200" baseline="0" dirty="0" smtClean="0">
                <a:solidFill>
                  <a:schemeClr val="tx1"/>
                </a:solidFill>
                <a:effectLst/>
                <a:latin typeface="+mn-lt"/>
                <a:ea typeface="+mn-ea"/>
                <a:cs typeface="+mn-cs"/>
              </a:rPr>
              <a:t> de résumés sous forme de tableaux : </a:t>
            </a:r>
            <a:r>
              <a:rPr lang="fr-FR" dirty="0" smtClean="0"/>
              <a:t>https://doi.org/10.14324/000.learn.11</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Notons, à droite de la page, le champ « </a:t>
            </a:r>
            <a:r>
              <a:rPr lang="fr-FR" sz="1200" kern="1200" dirty="0" err="1" smtClean="0">
                <a:solidFill>
                  <a:schemeClr val="tx1"/>
                </a:solidFill>
                <a:effectLst/>
                <a:latin typeface="+mn-lt"/>
                <a:ea typeface="+mn-ea"/>
                <a:cs typeface="+mn-cs"/>
              </a:rPr>
              <a:t>share</a:t>
            </a:r>
            <a:r>
              <a:rPr lang="fr-FR" sz="1200" kern="1200" dirty="0" smtClean="0">
                <a:solidFill>
                  <a:schemeClr val="tx1"/>
                </a:solidFill>
                <a:effectLst/>
                <a:latin typeface="+mn-lt"/>
                <a:ea typeface="+mn-ea"/>
                <a:cs typeface="+mn-cs"/>
              </a:rPr>
              <a:t> note » : DMP </a:t>
            </a:r>
            <a:r>
              <a:rPr lang="fr-FR" sz="1200" kern="1200" dirty="0" err="1" smtClean="0">
                <a:solidFill>
                  <a:schemeClr val="tx1"/>
                </a:solidFill>
                <a:effectLst/>
                <a:latin typeface="+mn-lt"/>
                <a:ea typeface="+mn-ea"/>
                <a:cs typeface="+mn-cs"/>
              </a:rPr>
              <a:t>OPIDoR</a:t>
            </a:r>
            <a:r>
              <a:rPr lang="fr-FR" sz="1200" kern="1200" dirty="0" smtClean="0">
                <a:solidFill>
                  <a:schemeClr val="tx1"/>
                </a:solidFill>
                <a:effectLst/>
                <a:latin typeface="+mn-lt"/>
                <a:ea typeface="+mn-ea"/>
                <a:cs typeface="+mn-cs"/>
              </a:rPr>
              <a:t> est un outil collaboratif, puisque la plupart des projets sont gérés collectivement, au moins par un chercheur et un gestionnaire, mais parfois avec plusieurs chercheurs issus de divers établissements etc. Les notes permettent donc de faire des propositions et éventuellement de discuter des réponses à apporter pour chaque question.</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14</a:t>
            </a:fld>
            <a:endParaRPr lang="fr-FR"/>
          </a:p>
        </p:txBody>
      </p:sp>
    </p:spTree>
    <p:extLst>
      <p:ext uri="{BB962C8B-B14F-4D97-AF65-F5344CB8AC3E}">
        <p14:creationId xmlns:p14="http://schemas.microsoft.com/office/powerpoint/2010/main" val="121168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partie concernant les mesures pour rendre les données FAIR est très importante pour les projets H2020. Autant que possible, les réponses en seront précises (comme partout, elles peuvent être précisées à mesure que le projet avance. La première version du DMP peut rester vague sur certains points). Concernant la première lettre, F pour </a:t>
            </a:r>
            <a:r>
              <a:rPr lang="fr-FR" sz="1200" kern="1200" dirty="0" err="1" smtClean="0">
                <a:solidFill>
                  <a:schemeClr val="tx1"/>
                </a:solidFill>
                <a:effectLst/>
                <a:latin typeface="+mn-lt"/>
                <a:ea typeface="+mn-ea"/>
                <a:cs typeface="+mn-cs"/>
              </a:rPr>
              <a:t>Findable</a:t>
            </a:r>
            <a:r>
              <a:rPr lang="fr-FR" sz="1200" kern="1200" dirty="0" smtClean="0">
                <a:solidFill>
                  <a:schemeClr val="tx1"/>
                </a:solidFill>
                <a:effectLst/>
                <a:latin typeface="+mn-lt"/>
                <a:ea typeface="+mn-ea"/>
                <a:cs typeface="+mn-cs"/>
              </a:rPr>
              <a:t>, trouvable :</a:t>
            </a:r>
          </a:p>
          <a:p>
            <a:pPr lvl="0"/>
            <a:r>
              <a:rPr lang="fr-FR" sz="1200" kern="1200" dirty="0" smtClean="0">
                <a:solidFill>
                  <a:schemeClr val="tx1"/>
                </a:solidFill>
                <a:effectLst/>
                <a:latin typeface="+mn-lt"/>
                <a:ea typeface="+mn-ea"/>
                <a:cs typeface="+mn-cs"/>
              </a:rPr>
              <a:t>La « </a:t>
            </a:r>
            <a:r>
              <a:rPr lang="fr-FR" sz="1200" kern="1200" dirty="0" err="1" smtClean="0">
                <a:solidFill>
                  <a:schemeClr val="tx1"/>
                </a:solidFill>
                <a:effectLst/>
                <a:latin typeface="+mn-lt"/>
                <a:ea typeface="+mn-ea"/>
                <a:cs typeface="+mn-cs"/>
              </a:rPr>
              <a:t>discoverability</a:t>
            </a:r>
            <a:r>
              <a:rPr lang="fr-FR" sz="1200" kern="1200" dirty="0" smtClean="0">
                <a:solidFill>
                  <a:schemeClr val="tx1"/>
                </a:solidFill>
                <a:effectLst/>
                <a:latin typeface="+mn-lt"/>
                <a:ea typeface="+mn-ea"/>
                <a:cs typeface="+mn-cs"/>
              </a:rPr>
              <a:t> » est l’ensemble des critères qui permettront d’arriver aux données par une recherche : ce sont donc les métadonnées </a:t>
            </a:r>
            <a:r>
              <a:rPr lang="fr-FR" sz="1200" kern="1200" dirty="0" err="1" smtClean="0">
                <a:solidFill>
                  <a:schemeClr val="tx1"/>
                </a:solidFill>
                <a:effectLst/>
                <a:latin typeface="+mn-lt"/>
                <a:ea typeface="+mn-ea"/>
                <a:cs typeface="+mn-cs"/>
              </a:rPr>
              <a:t>cherchables</a:t>
            </a:r>
            <a:r>
              <a:rPr lang="fr-FR" sz="1200" kern="1200" dirty="0" smtClean="0">
                <a:solidFill>
                  <a:schemeClr val="tx1"/>
                </a:solidFill>
                <a:effectLst/>
                <a:latin typeface="+mn-lt"/>
                <a:ea typeface="+mn-ea"/>
                <a:cs typeface="+mn-cs"/>
              </a:rPr>
              <a:t>. Plus elles seront normalisées, plus les données seront potentiellement visibles, en particulier si les métadonnées sont lisibles par des bots (de moteurs de recherche), ce qui permet leur visibilité dans les cas de requêtes automatisées.</a:t>
            </a:r>
          </a:p>
          <a:p>
            <a:pPr lvl="0"/>
            <a:r>
              <a:rPr lang="fr-FR" sz="1200" kern="1200" dirty="0" smtClean="0">
                <a:solidFill>
                  <a:schemeClr val="tx1"/>
                </a:solidFill>
                <a:effectLst/>
                <a:latin typeface="+mn-lt"/>
                <a:ea typeface="+mn-ea"/>
                <a:cs typeface="+mn-cs"/>
              </a:rPr>
              <a:t>Il est toujours conseillé de faire usage d’identifiants uniques, la question est donc destinée à préciser de quels identifiants il est fait usage, pour en cas de non usage la raison de cette décision (coût élevé, trop grande quantité à générer etc.)</a:t>
            </a:r>
          </a:p>
          <a:p>
            <a:pPr lvl="0"/>
            <a:r>
              <a:rPr lang="fr-FR" sz="1200" kern="1200" dirty="0" smtClean="0">
                <a:solidFill>
                  <a:schemeClr val="tx1"/>
                </a:solidFill>
                <a:effectLst/>
                <a:latin typeface="+mn-lt"/>
                <a:ea typeface="+mn-ea"/>
                <a:cs typeface="+mn-cs"/>
              </a:rPr>
              <a:t>Pour nommer les fichiers de données, il est important de convenir dès le départ de conventions précises, surtout dans les travaux collaboratifs. Les règles définies sont donc à transcrire sur le DMP. Les étapes de </a:t>
            </a:r>
            <a:r>
              <a:rPr lang="fr-FR" sz="1200" kern="1200" dirty="0" err="1" smtClean="0">
                <a:solidFill>
                  <a:schemeClr val="tx1"/>
                </a:solidFill>
                <a:effectLst/>
                <a:latin typeface="+mn-lt"/>
                <a:ea typeface="+mn-ea"/>
                <a:cs typeface="+mn-cs"/>
              </a:rPr>
              <a:t>versionnement</a:t>
            </a:r>
            <a:r>
              <a:rPr lang="fr-FR" sz="1200" kern="1200" dirty="0" smtClean="0">
                <a:solidFill>
                  <a:schemeClr val="tx1"/>
                </a:solidFill>
                <a:effectLst/>
                <a:latin typeface="+mn-lt"/>
                <a:ea typeface="+mn-ea"/>
                <a:cs typeface="+mn-cs"/>
              </a:rPr>
              <a:t> sont aussi à préciser (</a:t>
            </a:r>
            <a:r>
              <a:rPr lang="fr-FR" sz="1200" kern="1200" dirty="0" err="1" smtClean="0">
                <a:solidFill>
                  <a:schemeClr val="tx1"/>
                </a:solidFill>
                <a:effectLst/>
                <a:latin typeface="+mn-lt"/>
                <a:ea typeface="+mn-ea"/>
                <a:cs typeface="+mn-cs"/>
              </a:rPr>
              <a:t>Draft</a:t>
            </a:r>
            <a:r>
              <a:rPr lang="fr-FR" sz="1200" kern="1200" dirty="0" smtClean="0">
                <a:solidFill>
                  <a:schemeClr val="tx1"/>
                </a:solidFill>
                <a:effectLst/>
                <a:latin typeface="+mn-lt"/>
                <a:ea typeface="+mn-ea"/>
                <a:cs typeface="+mn-cs"/>
              </a:rPr>
              <a:t>/Finale ou date, et/ou V1 – V2 etc…). Les mots-clés utilisés pour faciliter la recherche des données peuvent être ajoutés au fur et à mesure, il est bon de préciser à chaque fois pourquoi les mots-clés choisis le sont (scénarios de recherche par exemple). Des bonnes pratiques, comme l’usage d’Under-scores au lieu des espaces ou la suppression des accents et caractères spéciaux, sont à adopter.</a:t>
            </a:r>
          </a:p>
          <a:p>
            <a:pPr lvl="0"/>
            <a:r>
              <a:rPr lang="fr-FR" sz="1200" kern="1200" dirty="0" smtClean="0">
                <a:solidFill>
                  <a:schemeClr val="tx1"/>
                </a:solidFill>
                <a:effectLst/>
                <a:latin typeface="+mn-lt"/>
                <a:ea typeface="+mn-ea"/>
                <a:cs typeface="+mn-cs"/>
              </a:rPr>
              <a:t>Les systèmes de métadonnées à utiliser sont différents selon la discipline, et la création de ces métadonnées peut poser des difficultés si elle n’est pas codifiée au départ. Il est donc bon de préciser comment sont interprétés certains champs de métadonnées dans le système choisi, quand ceux-ci pourraient être ambigus.</a:t>
            </a:r>
          </a:p>
          <a:p>
            <a:r>
              <a:rPr lang="fr-FR" sz="1200" kern="1200" dirty="0" smtClean="0">
                <a:solidFill>
                  <a:schemeClr val="tx1"/>
                </a:solidFill>
                <a:effectLst/>
                <a:latin typeface="+mn-lt"/>
                <a:ea typeface="+mn-ea"/>
                <a:cs typeface="+mn-cs"/>
              </a:rPr>
              <a:t>Cette question voit apparaître à droite un nouvel onglet : « Guidance ». Cet onglet propose des conseils adaptés à la réglementation d’H2020, et des liens vers les documents de référence européens quand ceux-ci permettent de mieux comprendre les questions posées dans une section. Il peut être utile de s’y référer en cas de doute sur la manière de rédiger une partie.</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15</a:t>
            </a:fld>
            <a:endParaRPr lang="fr-FR"/>
          </a:p>
        </p:txBody>
      </p:sp>
    </p:spTree>
    <p:extLst>
      <p:ext uri="{BB962C8B-B14F-4D97-AF65-F5344CB8AC3E}">
        <p14:creationId xmlns:p14="http://schemas.microsoft.com/office/powerpoint/2010/main" val="62402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deuxième lettre, A pour accessible, est importante car c’est l’un des objectifs principaux d’H2020 : rendre la recherche ouverte à tous, pour permettre aux citoyens, et surtout aux chercheurs, d’accéder au produit de la recherche. Les réponses seront, une fois encore, à préciser autant que possible.</a:t>
            </a:r>
          </a:p>
          <a:p>
            <a:pPr lvl="0"/>
            <a:r>
              <a:rPr lang="fr-FR" sz="1200" kern="1200" dirty="0" smtClean="0">
                <a:solidFill>
                  <a:schemeClr val="tx1"/>
                </a:solidFill>
                <a:effectLst/>
                <a:latin typeface="+mn-lt"/>
                <a:ea typeface="+mn-ea"/>
                <a:cs typeface="+mn-cs"/>
              </a:rPr>
              <a:t>L’ouverture des données étant le but de toute cette opération, il faut préciser les raisons qui obligent à restreindre l’accès à certaines données le cas échéant. La partie « guidance » l’explique assez précisément.</a:t>
            </a:r>
          </a:p>
          <a:p>
            <a:pPr lvl="0"/>
            <a:r>
              <a:rPr lang="fr-FR" sz="1200" kern="1200" dirty="0" smtClean="0">
                <a:solidFill>
                  <a:schemeClr val="tx1"/>
                </a:solidFill>
                <a:effectLst/>
                <a:latin typeface="+mn-lt"/>
                <a:ea typeface="+mn-ea"/>
                <a:cs typeface="+mn-cs"/>
              </a:rPr>
              <a:t>La question des logiciels nécessaires à l’utilisation des données se pose surtout dans les cas de formats peu courants.</a:t>
            </a:r>
          </a:p>
          <a:p>
            <a:pPr lvl="0"/>
            <a:r>
              <a:rPr lang="fr-FR" sz="1200" kern="1200" dirty="0" smtClean="0">
                <a:solidFill>
                  <a:schemeClr val="tx1"/>
                </a:solidFill>
                <a:effectLst/>
                <a:latin typeface="+mn-lt"/>
                <a:ea typeface="+mn-ea"/>
                <a:cs typeface="+mn-cs"/>
              </a:rPr>
              <a:t>La question du lieu de dépôt demande une prise de décision : selon la spécialisation, la taille et les caractéristiques des données, il s’agira de choisir un entrepôt correspondant aux besoins du projet.</a:t>
            </a:r>
          </a:p>
          <a:p>
            <a:pPr lvl="0"/>
            <a:r>
              <a:rPr lang="fr-FR" sz="1200" kern="1200" dirty="0" smtClean="0">
                <a:solidFill>
                  <a:schemeClr val="tx1"/>
                </a:solidFill>
                <a:effectLst/>
                <a:latin typeface="+mn-lt"/>
                <a:ea typeface="+mn-ea"/>
                <a:cs typeface="+mn-cs"/>
              </a:rPr>
              <a:t>Les modes d’accès s’appliquent quand les données doivent être rendues disponibles à des groupes restreints, par exemple en cas d’embargo ou de données sensibles. On peut à cet endroit définir quelle identification sera demandée ou de quel établissement il faut être pour accéder aux données sensibles.</a:t>
            </a:r>
          </a:p>
          <a:p>
            <a:r>
              <a:rPr lang="fr-FR" sz="1200" kern="1200" dirty="0" smtClean="0">
                <a:solidFill>
                  <a:schemeClr val="tx1"/>
                </a:solidFill>
                <a:effectLst/>
                <a:latin typeface="+mn-lt"/>
                <a:ea typeface="+mn-ea"/>
                <a:cs typeface="+mn-cs"/>
              </a:rPr>
              <a:t>Nous reviendrons sur la question du choix de l’entrepôt.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16</a:t>
            </a:fld>
            <a:endParaRPr lang="fr-FR"/>
          </a:p>
        </p:txBody>
      </p:sp>
    </p:spTree>
    <p:extLst>
      <p:ext uri="{BB962C8B-B14F-4D97-AF65-F5344CB8AC3E}">
        <p14:creationId xmlns:p14="http://schemas.microsoft.com/office/powerpoint/2010/main" val="257761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question de l’interopérabilité demande des réponses techniques. Les formats de fichiers ouverts sont généralement plus interopérables que les formats propriétaires, mais chaque format spécifique demande à être étudié. Les formats de métadonnées présentent le même problème. Le but est la standardisation, de sorte que les données soient réutilisables.</a:t>
            </a:r>
          </a:p>
          <a:p>
            <a:r>
              <a:rPr lang="fr-FR" sz="1200" kern="1200" dirty="0" smtClean="0">
                <a:solidFill>
                  <a:schemeClr val="tx1"/>
                </a:solidFill>
                <a:effectLst/>
                <a:latin typeface="+mn-lt"/>
                <a:ea typeface="+mn-ea"/>
                <a:cs typeface="+mn-cs"/>
              </a:rPr>
              <a:t>Pour la question des vocabulaires, la standardisation est aussi le but : les mots ayant un sens spécifique dans une discipline doivent donc être rendus compréhensibles par des ontologies.</a:t>
            </a:r>
          </a:p>
          <a:p>
            <a:r>
              <a:rPr lang="fr-FR" sz="1200" kern="1200" dirty="0" smtClean="0">
                <a:solidFill>
                  <a:schemeClr val="tx1"/>
                </a:solidFill>
                <a:effectLst/>
                <a:latin typeface="+mn-lt"/>
                <a:ea typeface="+mn-ea"/>
                <a:cs typeface="+mn-cs"/>
              </a:rPr>
              <a:t>Cette question est la plus spécifique à la gestion des données, il est important que le(s) chercheur(s) et le gestionnaire soient en communication pour y répondre. Nous pourrons revenir à ce sujet.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17</a:t>
            </a:fld>
            <a:endParaRPr lang="fr-FR"/>
          </a:p>
        </p:txBody>
      </p:sp>
    </p:spTree>
    <p:extLst>
      <p:ext uri="{BB962C8B-B14F-4D97-AF65-F5344CB8AC3E}">
        <p14:creationId xmlns:p14="http://schemas.microsoft.com/office/powerpoint/2010/main" val="4688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question de la réutilisabilité concerne spécialement l’usage des licences ou copyrights. Les licences </a:t>
            </a:r>
            <a:r>
              <a:rPr lang="fr-FR" sz="1200" kern="1200" dirty="0" err="1" smtClean="0">
                <a:solidFill>
                  <a:schemeClr val="tx1"/>
                </a:solidFill>
                <a:effectLst/>
                <a:latin typeface="+mn-lt"/>
                <a:ea typeface="+mn-ea"/>
                <a:cs typeface="+mn-cs"/>
              </a:rPr>
              <a:t>Creative</a:t>
            </a:r>
            <a:r>
              <a:rPr lang="fr-FR" sz="1200" kern="1200" dirty="0" smtClean="0">
                <a:solidFill>
                  <a:schemeClr val="tx1"/>
                </a:solidFill>
                <a:effectLst/>
                <a:latin typeface="+mn-lt"/>
                <a:ea typeface="+mn-ea"/>
                <a:cs typeface="+mn-cs"/>
              </a:rPr>
              <a:t> Commons sont conseillées pour les contenus d’articles par exemple, elles peuvent aussi être utilisées pour les données car elles permettent beaucoup de liberté, mais d’autres licences sont préférables : contrairement aux copyrights qui interdisent par défaut la réutilisation de quelque manière que ce soit sauf exception, les licences permettent la réutilisation en ajoutant selon le cas des restrictions. Ces restrictions sont de quatre types :</a:t>
            </a:r>
          </a:p>
          <a:p>
            <a:pPr lvl="0"/>
            <a:r>
              <a:rPr lang="fr-FR" sz="1200" kern="1200" dirty="0" smtClean="0">
                <a:solidFill>
                  <a:schemeClr val="tx1"/>
                </a:solidFill>
                <a:effectLst/>
                <a:latin typeface="+mn-lt"/>
                <a:ea typeface="+mn-ea"/>
                <a:cs typeface="+mn-cs"/>
              </a:rPr>
              <a:t>BY : la réutilisation doit mentionner le nom de l’auteur/créateur. C’est la restriction la plus classique et la plus répandue.</a:t>
            </a:r>
          </a:p>
          <a:p>
            <a:pPr lvl="0"/>
            <a:r>
              <a:rPr lang="fr-FR" sz="1200" kern="1200" dirty="0" smtClean="0">
                <a:solidFill>
                  <a:schemeClr val="tx1"/>
                </a:solidFill>
                <a:effectLst/>
                <a:latin typeface="+mn-lt"/>
                <a:ea typeface="+mn-ea"/>
                <a:cs typeface="+mn-cs"/>
              </a:rPr>
              <a:t>NC : La réutilisation ne doit pas avoir de fin commerciale.</a:t>
            </a:r>
          </a:p>
          <a:p>
            <a:pPr lvl="0"/>
            <a:r>
              <a:rPr lang="fr-FR" sz="1200" kern="1200" dirty="0" smtClean="0">
                <a:solidFill>
                  <a:schemeClr val="tx1"/>
                </a:solidFill>
                <a:effectLst/>
                <a:latin typeface="+mn-lt"/>
                <a:ea typeface="+mn-ea"/>
                <a:cs typeface="+mn-cs"/>
              </a:rPr>
              <a:t>SA : La réutilisation doit être faite sous la même licence que l’original.</a:t>
            </a:r>
          </a:p>
          <a:p>
            <a:pPr lvl="0"/>
            <a:r>
              <a:rPr lang="fr-FR" sz="1200" kern="1200" dirty="0" smtClean="0">
                <a:solidFill>
                  <a:schemeClr val="tx1"/>
                </a:solidFill>
                <a:effectLst/>
                <a:latin typeface="+mn-lt"/>
                <a:ea typeface="+mn-ea"/>
                <a:cs typeface="+mn-cs"/>
              </a:rPr>
              <a:t>ND : La réutilisation ne doit rien changer à l’œuvre originale, aucun produit dérivé ne doit être fait. C’est la restriction la plus sévère, mais elle permet tout de même la réutilisation.</a:t>
            </a:r>
          </a:p>
          <a:p>
            <a:r>
              <a:rPr lang="fr-FR" sz="1200" kern="1200" dirty="0" smtClean="0">
                <a:solidFill>
                  <a:schemeClr val="tx1"/>
                </a:solidFill>
                <a:effectLst/>
                <a:latin typeface="+mn-lt"/>
                <a:ea typeface="+mn-ea"/>
                <a:cs typeface="+mn-cs"/>
              </a:rPr>
              <a:t>Les restrictions peuvent être combinées, ce qui donne plusieurs licences courantes comme CC-BY-NC-SA, CC-BY-ND, CC-BY-SA. La licence CC-0 correspond à une licence sans aucune restriction, elle équivaut à placer une œuvre dans le domaine public. </a:t>
            </a:r>
          </a:p>
          <a:p>
            <a:r>
              <a:rPr lang="fr-FR" sz="1200" kern="1200" dirty="0" smtClean="0">
                <a:solidFill>
                  <a:schemeClr val="tx1"/>
                </a:solidFill>
                <a:effectLst/>
                <a:latin typeface="+mn-lt"/>
                <a:ea typeface="+mn-ea"/>
                <a:cs typeface="+mn-cs"/>
              </a:rPr>
              <a:t>Pour les données créées dans le cadre de recherches, le CC-0 est parfois conseillé car la mention d’un « créateur » n’est pas toujours pertinente. Attention au droit particulier appliqué aux bases de données, qui peuvent comporter une licence différente pour la base elle-même (si elle est structurée de manière dite « originale ») et pour son contenu ou certains objets de son contenu. Il existe pour ces cas particuliers une licence Open Data base, </a:t>
            </a:r>
            <a:r>
              <a:rPr lang="fr-FR" sz="1200" kern="1200" dirty="0" err="1" smtClean="0">
                <a:solidFill>
                  <a:schemeClr val="tx1"/>
                </a:solidFill>
                <a:effectLst/>
                <a:latin typeface="+mn-lt"/>
                <a:ea typeface="+mn-ea"/>
                <a:cs typeface="+mn-cs"/>
              </a:rPr>
              <a:t>Odbl</a:t>
            </a:r>
            <a:r>
              <a:rPr lang="fr-FR" sz="1200" kern="1200" dirty="0" smtClean="0">
                <a:solidFill>
                  <a:schemeClr val="tx1"/>
                </a:solidFill>
                <a:effectLst/>
                <a:latin typeface="+mn-lt"/>
                <a:ea typeface="+mn-ea"/>
                <a:cs typeface="+mn-cs"/>
              </a:rPr>
              <a:t>. En revanche si la base de données est « homogène », c’est-à-dire que tout son contenu est régi par la même personne, qui détient aussi la base de données, les licences CC peuvent être utilisées sans difficulté. Chaque cas doit être étudié.</a:t>
            </a:r>
          </a:p>
          <a:p>
            <a:r>
              <a:rPr lang="fr-FR" sz="1200" kern="1200" dirty="0" smtClean="0">
                <a:solidFill>
                  <a:schemeClr val="tx1"/>
                </a:solidFill>
                <a:effectLst/>
                <a:latin typeface="+mn-lt"/>
                <a:ea typeface="+mn-ea"/>
                <a:cs typeface="+mn-cs"/>
              </a:rPr>
              <a:t>Le choix d’une licence restrictive doit être motivé dans le DMP, sachant que l’Europe conseille par défaut l’ouverture maximale, donc le CC-0.</a:t>
            </a:r>
          </a:p>
          <a:p>
            <a:r>
              <a:rPr lang="fr-FR" sz="1200" kern="1200" dirty="0" smtClean="0">
                <a:solidFill>
                  <a:schemeClr val="tx1"/>
                </a:solidFill>
                <a:effectLst/>
                <a:latin typeface="+mn-lt"/>
                <a:ea typeface="+mn-ea"/>
                <a:cs typeface="+mn-cs"/>
              </a:rPr>
              <a:t>Le reste des critères de cette question concerne les modalités des éventuelles réutilisations : si elles sont limitées à certaines personnes ou catégories de personnes, il faut préciser pourquoi, de même si un embargo est décidé, et l’attention est attirée sur la durée de réutilisation probable des données (elle dépend de la durée de leur stockage, mais aussi des caractéristiques des données etc.). La vérification de la qualité des données est un critère complexe si elles sont fermées, mais l’ouverture permet une vérification par les pairs.</a:t>
            </a:r>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18</a:t>
            </a:fld>
            <a:endParaRPr lang="fr-FR"/>
          </a:p>
        </p:txBody>
      </p:sp>
    </p:spTree>
    <p:extLst>
      <p:ext uri="{BB962C8B-B14F-4D97-AF65-F5344CB8AC3E}">
        <p14:creationId xmlns:p14="http://schemas.microsoft.com/office/powerpoint/2010/main" val="276521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partie concernant l’allocation des ressources est destinée à prévoir les éventuels coûts liés aux données. Ces coûts sont financiers mais aussi en RH, lorsqu’un gestionnaire est chargé des responsabilités concernant les données par exemple.</a:t>
            </a:r>
          </a:p>
          <a:p>
            <a:r>
              <a:rPr lang="fr-FR" sz="1200" kern="1200" dirty="0" smtClean="0">
                <a:solidFill>
                  <a:schemeClr val="tx1"/>
                </a:solidFill>
                <a:effectLst/>
                <a:latin typeface="+mn-lt"/>
                <a:ea typeface="+mn-ea"/>
                <a:cs typeface="+mn-cs"/>
              </a:rPr>
              <a:t>Les coûts de stockage sont faibles pour des données de faible volume, mais leur augmentation peut être exponentielle si les données sont de volume plus élevé. Les personnes identifiées comme responsables de la gestion des données peuvent être plusieurs, un groupe, ou une seule personne, mais il est généralement bon qu’au moins un chercheur soit identifié parmi les responsables car la qualité des données peut rarement être contrôlée par un gestionnaire externe.</a:t>
            </a:r>
          </a:p>
          <a:p>
            <a:r>
              <a:rPr lang="fr-FR" sz="1200" kern="1200" dirty="0" smtClean="0">
                <a:solidFill>
                  <a:schemeClr val="tx1"/>
                </a:solidFill>
                <a:effectLst/>
                <a:latin typeface="+mn-lt"/>
                <a:ea typeface="+mn-ea"/>
                <a:cs typeface="+mn-cs"/>
              </a:rPr>
              <a:t>L’évaluation de la valeur potentielle dépend de la portée du projet, de la discipline et du public potentiellement concerné. Elle peut être relativement vague si le coût de conservation est faible mais elle doit être calculée plus précisément si elle est potentiellement inférieure, au bout d’un temps, au coût de préservation des données. Le but  de cette question est de rendre clair l’usage potentiel d’un archivage à long terme.</a:t>
            </a:r>
          </a:p>
          <a:p>
            <a:r>
              <a:rPr lang="fr-FR" sz="1200" kern="1200" dirty="0" smtClean="0">
                <a:solidFill>
                  <a:schemeClr val="tx1"/>
                </a:solidFill>
                <a:effectLst/>
                <a:latin typeface="+mn-lt"/>
                <a:ea typeface="+mn-ea"/>
                <a:cs typeface="+mn-cs"/>
              </a:rPr>
              <a:t>Les coûts destinés à rendre les données FAIR peuvent être remboursés dans le cadre de H2020, il peut donc être intéressant de se pencher sur les solutions dès le départ.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19</a:t>
            </a:fld>
            <a:endParaRPr lang="fr-FR"/>
          </a:p>
        </p:txBody>
      </p:sp>
    </p:spTree>
    <p:extLst>
      <p:ext uri="{BB962C8B-B14F-4D97-AF65-F5344CB8AC3E}">
        <p14:creationId xmlns:p14="http://schemas.microsoft.com/office/powerpoint/2010/main" val="3724163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question du stockage sécurisé concerne principalement deux problèmes : celui où des données à caractère personnel, touchant au secret professionnel, au secret médical ou au secret défense sont manipulées, ce qui oblige à prendre des précautions au regard de lois comme la CNIL, pour éviter que des fuites puissent avoir lieu, que ce soit au moment du transfert ou pendant le temps du stockage. Les données potentiellement réutilisables dans l’industrie peuvent aussi être sensibles si la recherche est faite en partenariat avec une entreprise privée. Les mesures de protection peuvent prendre la forme d’un cryptage ou d’autres solutions informatiques.</a:t>
            </a:r>
          </a:p>
          <a:p>
            <a:r>
              <a:rPr lang="fr-FR" sz="1200" kern="1200" dirty="0" smtClean="0">
                <a:solidFill>
                  <a:schemeClr val="tx1"/>
                </a:solidFill>
                <a:effectLst/>
                <a:latin typeface="+mn-lt"/>
                <a:ea typeface="+mn-ea"/>
                <a:cs typeface="+mn-cs"/>
              </a:rPr>
              <a:t>Attention, dans Paris-Saclay, des données issues de recherches du CEA par exemple peuvent avoir un rapport à la sécurité nationale ou à la compétitivité économique nationale, ou faire partie d’une ZRR (zone à régime restrictif). Dans ces cas, elles peuvent avoir besoin d’une protection particulière. Leur accès est réglementé de la même manière que l’accès physique à la zone. </a:t>
            </a:r>
          </a:p>
          <a:p>
            <a:r>
              <a:rPr lang="fr-FR" sz="1200" kern="1200" dirty="0" smtClean="0">
                <a:solidFill>
                  <a:schemeClr val="tx1"/>
                </a:solidFill>
                <a:effectLst/>
                <a:latin typeface="+mn-lt"/>
                <a:ea typeface="+mn-ea"/>
                <a:cs typeface="+mn-cs"/>
              </a:rPr>
              <a:t>Le deuxième est celui  de la conservation au cours du projet, pour éviter les pertes en cas de perte, vol ou destruction de matériel informatique par exemple, puis à moyen terme et à long terme le cas échéant dans des centres d’archivages capables de faire évoluer au besoin les solutions de stockage pour garder les données de manière sûre. Le stockage des versions de travail dans des entrepôts sécurisés peut être une solution, mais le stockage dans des </a:t>
            </a:r>
            <a:r>
              <a:rPr lang="fr-FR" sz="1200" kern="1200" dirty="0" err="1" smtClean="0">
                <a:solidFill>
                  <a:schemeClr val="tx1"/>
                </a:solidFill>
                <a:effectLst/>
                <a:latin typeface="+mn-lt"/>
                <a:ea typeface="+mn-ea"/>
                <a:cs typeface="+mn-cs"/>
              </a:rPr>
              <a:t>clouds</a:t>
            </a:r>
            <a:r>
              <a:rPr lang="fr-FR" sz="1200" kern="1200" dirty="0" smtClean="0">
                <a:solidFill>
                  <a:schemeClr val="tx1"/>
                </a:solidFill>
                <a:effectLst/>
                <a:latin typeface="+mn-lt"/>
                <a:ea typeface="+mn-ea"/>
                <a:cs typeface="+mn-cs"/>
              </a:rPr>
              <a:t> institutionnels fermés au public peut en être aussi. Cependant tous les centres d’archive institutionnels ne sont pas capables de maintenir toutes les données dans un état satisfaisant à long terme, ce qui pose des difficultés dans certaines disciplines. Les solutions consistent souvent à utiliser des méthodes comme LOCKSS (Lots of copies </a:t>
            </a:r>
            <a:r>
              <a:rPr lang="fr-FR" sz="1200" kern="1200" dirty="0" err="1" smtClean="0">
                <a:solidFill>
                  <a:schemeClr val="tx1"/>
                </a:solidFill>
                <a:effectLst/>
                <a:latin typeface="+mn-lt"/>
                <a:ea typeface="+mn-ea"/>
                <a:cs typeface="+mn-cs"/>
              </a:rPr>
              <a:t>keep</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stuff</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safe</a:t>
            </a:r>
            <a:r>
              <a:rPr lang="fr-FR" sz="1200" kern="1200" dirty="0" smtClean="0">
                <a:solidFill>
                  <a:schemeClr val="tx1"/>
                </a:solidFill>
                <a:effectLst/>
                <a:latin typeface="+mn-lt"/>
                <a:ea typeface="+mn-ea"/>
                <a:cs typeface="+mn-cs"/>
              </a:rPr>
              <a:t>), qui consiste dans les cas où les données sont d’un volume faible ou moyen à les conserver dans plusieurs centres d’archivages, avec tout l’appareillage logiciel permettant de les lire ainsi que les métadonnées appropriées, de sorte que les accidents ou imprévus ne ruinent pas la conservation.</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20</a:t>
            </a:fld>
            <a:endParaRPr lang="fr-FR"/>
          </a:p>
        </p:txBody>
      </p:sp>
    </p:spTree>
    <p:extLst>
      <p:ext uri="{BB962C8B-B14F-4D97-AF65-F5344CB8AC3E}">
        <p14:creationId xmlns:p14="http://schemas.microsoft.com/office/powerpoint/2010/main" val="124495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données, en théorie, sont l’ensemble de ce qui est conservé d’un événement. Dans la recherche, tout est donc donnée. Cependant, la raison demande de ne pas conserver ce qui relève de l’insignifiant ou de l’évident. D’où la restriction « considéré comme nécessaire à la validation des résultats de la recherche ». En revanche, la donnée doit permettre de valider le résultat, elle ne se limite donc pas au résultat d’une recherche et sa démonstration (ce qu’on trouve dans un article scientifique, par exemple) : elle comprend tout ce qui est nécessaire à la reprise point par point de la démonstration par un chercheur autre que l’auteur, éventuellement plusieurs années plus tard et pour une application différente. C’est pourquoi la définition des données « nécessaires » est capitale pour leur bonne gestion.</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3</a:t>
            </a:fld>
            <a:endParaRPr lang="fr-FR"/>
          </a:p>
        </p:txBody>
      </p:sp>
    </p:spTree>
    <p:extLst>
      <p:ext uri="{BB962C8B-B14F-4D97-AF65-F5344CB8AC3E}">
        <p14:creationId xmlns:p14="http://schemas.microsoft.com/office/powerpoint/2010/main" val="373971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questions éthiques sont en particulier celles du partage de données personnelles (CNIL), mais aussi d’autres questions légales si elles apparaissent. Les données à caractère personnel ne peuvent être communiquées que sur accord exprès de la personne concernée. De même, la conservation à long terme de données à </a:t>
            </a:r>
            <a:r>
              <a:rPr lang="fr-FR" sz="1200" kern="1200" smtClean="0">
                <a:solidFill>
                  <a:schemeClr val="tx1"/>
                </a:solidFill>
                <a:effectLst/>
                <a:latin typeface="+mn-lt"/>
                <a:ea typeface="+mn-ea"/>
                <a:cs typeface="+mn-cs"/>
              </a:rPr>
              <a:t>caractère personnel </a:t>
            </a:r>
            <a:r>
              <a:rPr lang="fr-FR" sz="1200" kern="1200" dirty="0" smtClean="0">
                <a:solidFill>
                  <a:schemeClr val="tx1"/>
                </a:solidFill>
                <a:effectLst/>
                <a:latin typeface="+mn-lt"/>
                <a:ea typeface="+mn-ea"/>
                <a:cs typeface="+mn-cs"/>
              </a:rPr>
              <a:t>n’est pas autorisée hors d’une réglementation prévue à cet effet. La CNIL précise que « En dehors des cas dans lesquels il existe une obligation d'archivage, les données qui ne présentent plus d’intérêt doivent être supprimées sans délai. » Par exemple, dans le cas de notre projet de prise en main d’outil de création de DMP, la collecte des données personnelles des participants à une formation ne serait utile que pendant le temps limité de cette formation, elles seraient ensuite supprimées au profit de l’anonymat pour ne garder que les données pertinentes en vue de formations futures. En effet la loi précise que les données gardées « sont adéquates, pertinentes et non excessives au regard des finalités pour lesquelles elles sont collectées et de leurs traitements ultérieurs ». Lorsque des questions éthiques complexes se posent, il faut parfois faire appel à un juriste spécialisé. </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21</a:t>
            </a:fld>
            <a:endParaRPr lang="fr-FR"/>
          </a:p>
        </p:txBody>
      </p:sp>
    </p:spTree>
    <p:extLst>
      <p:ext uri="{BB962C8B-B14F-4D97-AF65-F5344CB8AC3E}">
        <p14:creationId xmlns:p14="http://schemas.microsoft.com/office/powerpoint/2010/main" val="121799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section « autre » est destinée aux précisions concernant la gestion des données dans le cadre de projets soutenus par des entreprises privées ou organismes de recherche ayant une politique particulière de gestion des données par exemple.</a:t>
            </a:r>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22</a:t>
            </a:fld>
            <a:endParaRPr lang="fr-FR"/>
          </a:p>
        </p:txBody>
      </p:sp>
    </p:spTree>
    <p:extLst>
      <p:ext uri="{BB962C8B-B14F-4D97-AF65-F5344CB8AC3E}">
        <p14:creationId xmlns:p14="http://schemas.microsoft.com/office/powerpoint/2010/main" val="315063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Dublin </a:t>
            </a:r>
            <a:r>
              <a:rPr lang="fr-FR" dirty="0" err="1" smtClean="0"/>
              <a:t>Core</a:t>
            </a:r>
            <a:r>
              <a:rPr lang="fr-FR" dirty="0" smtClean="0"/>
              <a:t>, </a:t>
            </a:r>
            <a:r>
              <a:rPr lang="fr-FR" smtClean="0"/>
              <a:t>format de </a:t>
            </a:r>
            <a:r>
              <a:rPr lang="fr-FR" dirty="0" smtClean="0"/>
              <a:t>métadonnées très répandu pour les livres, comprend 15 champs, c’est-à-dire 15 informations à donner sur l’objet (ou la donnée) décrit. On peut comprendre</a:t>
            </a:r>
            <a:r>
              <a:rPr lang="fr-FR" baseline="0" dirty="0" smtClean="0"/>
              <a:t> ici ce à quoi fait référence exactement un « standard » de métadonnées</a:t>
            </a:r>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23</a:t>
            </a:fld>
            <a:endParaRPr lang="fr-FR"/>
          </a:p>
        </p:txBody>
      </p:sp>
    </p:spTree>
    <p:extLst>
      <p:ext uri="{BB962C8B-B14F-4D97-AF65-F5344CB8AC3E}">
        <p14:creationId xmlns:p14="http://schemas.microsoft.com/office/powerpoint/2010/main" val="3756417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métadonnées sont, selon ce qu’indique ce mot, les données concernant les données. Elles consistent en une grande variété d’informations présentées comme un ensemble de mots-clés, permettant de définir n’importe quelle donnée, que ce soit dans la très grande majorité des cas le nom du fichier, celui de son créateur, la date de création, le lieu de captation ou de création, les domaines concernés, ou bien dans des cas plus précis par exemple l’angle de prise de vue, la vitesse de l’obturateur, la colorimétrie pour une photographie ou bien le capteur utilisé, le type de rayonnement capturé ou bien les heures de captation pour un relevé de captation de rayonnements solaires.</a:t>
            </a:r>
          </a:p>
          <a:p>
            <a:r>
              <a:rPr lang="fr-FR" sz="1200" kern="1200" dirty="0" smtClean="0">
                <a:solidFill>
                  <a:schemeClr val="tx1"/>
                </a:solidFill>
                <a:effectLst/>
                <a:latin typeface="+mn-lt"/>
                <a:ea typeface="+mn-ea"/>
                <a:cs typeface="+mn-cs"/>
              </a:rPr>
              <a:t>Dans tous ces cas, les métadonnées ont tout intérêt à être normalisées, c’est-à-dire à reprendre des normes déjà connues et utilisées par d’autres pour décrire le même type de données, sans quoi elles courent le risque de devenir aussi incompréhensibles que les données elles-mêmes à l’observateur extérieur. Le plus souvent, seule une expérience assez importante dans un domaine scientifique spécifique permet de déterminer le modèle de métadonnées qui peut s’appliquer, cependant il est important dès la phase préparatoire du DMP de définir avec les chercheurs d’un groupe ou d’une équipe une politique de description concertée, sans quoi la réutilisabilité des données sera réduite, ne serait-ce qu’à l’intérieur même de l’équipe, et encore davantage pour l’extérieur.</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24</a:t>
            </a:fld>
            <a:endParaRPr lang="fr-FR"/>
          </a:p>
        </p:txBody>
      </p:sp>
    </p:spTree>
    <p:extLst>
      <p:ext uri="{BB962C8B-B14F-4D97-AF65-F5344CB8AC3E}">
        <p14:creationId xmlns:p14="http://schemas.microsoft.com/office/powerpoint/2010/main" val="377685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tableau Excel est un exemple de ce qui peut être produit à l’étape appelée « </a:t>
            </a:r>
            <a:r>
              <a:rPr lang="fr-FR" sz="1200" kern="1200" dirty="0" err="1" smtClean="0">
                <a:solidFill>
                  <a:schemeClr val="tx1"/>
                </a:solidFill>
                <a:effectLst/>
                <a:latin typeface="+mn-lt"/>
                <a:ea typeface="+mn-ea"/>
                <a:cs typeface="+mn-cs"/>
              </a:rPr>
              <a:t>trouvabilité</a:t>
            </a:r>
            <a:r>
              <a:rPr lang="fr-FR" sz="1200" kern="1200" dirty="0" smtClean="0">
                <a:solidFill>
                  <a:schemeClr val="tx1"/>
                </a:solidFill>
                <a:effectLst/>
                <a:latin typeface="+mn-lt"/>
                <a:ea typeface="+mn-ea"/>
                <a:cs typeface="+mn-cs"/>
              </a:rPr>
              <a:t> » des données, en vue de rendre plus facile la compréhension de la structure des jeux de données. Pour chaque jeu de donnée, le gestionnaire peut ainsi proposer un plan permettant de trouver les fichiers dans le jeu de données, sous la forme de ce tableau ou une autre, comme un fichier </a:t>
            </a:r>
            <a:r>
              <a:rPr lang="fr-FR" sz="1200" i="1" kern="1200" dirty="0" err="1" smtClean="0">
                <a:solidFill>
                  <a:schemeClr val="tx1"/>
                </a:solidFill>
                <a:effectLst/>
                <a:latin typeface="+mn-lt"/>
                <a:ea typeface="+mn-ea"/>
                <a:cs typeface="+mn-cs"/>
              </a:rPr>
              <a:t>readme</a:t>
            </a:r>
            <a:r>
              <a:rPr lang="fr-FR" sz="1200" kern="1200" dirty="0" smtClean="0">
                <a:solidFill>
                  <a:schemeClr val="tx1"/>
                </a:solidFill>
                <a:effectLst/>
                <a:latin typeface="+mn-lt"/>
                <a:ea typeface="+mn-ea"/>
                <a:cs typeface="+mn-cs"/>
              </a:rPr>
              <a:t> permettant de comprendre la structure du jeu de données.</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25</a:t>
            </a:fld>
            <a:endParaRPr lang="fr-FR"/>
          </a:p>
        </p:txBody>
      </p:sp>
    </p:spTree>
    <p:extLst>
      <p:ext uri="{BB962C8B-B14F-4D97-AF65-F5344CB8AC3E}">
        <p14:creationId xmlns:p14="http://schemas.microsoft.com/office/powerpoint/2010/main" val="117035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Même si, pour de nombreux cas, l’usage d’un dépôt comme </a:t>
            </a:r>
            <a:r>
              <a:rPr lang="fr-FR" sz="1200" kern="1200" dirty="0" err="1" smtClean="0">
                <a:solidFill>
                  <a:schemeClr val="tx1"/>
                </a:solidFill>
                <a:effectLst/>
                <a:latin typeface="+mn-lt"/>
                <a:ea typeface="+mn-ea"/>
                <a:cs typeface="+mn-cs"/>
              </a:rPr>
              <a:t>Zenodo</a:t>
            </a:r>
            <a:r>
              <a:rPr lang="fr-FR" sz="1200" kern="1200" dirty="0" smtClean="0">
                <a:solidFill>
                  <a:schemeClr val="tx1"/>
                </a:solidFill>
                <a:effectLst/>
                <a:latin typeface="+mn-lt"/>
                <a:ea typeface="+mn-ea"/>
                <a:cs typeface="+mn-cs"/>
              </a:rPr>
              <a:t> peut suffire, de nombreux domaines de la science, comme la cristallographie, la génomique ou l’agronomie ont des dépôts spécifiques utilisant des architectures et des métadonnées adaptées. Il est utile de connaître les différents dépôts utilisables selon sa spécialité. Re3data permet de rechercher ces dépôts selon ses préférences.</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26</a:t>
            </a:fld>
            <a:endParaRPr lang="fr-FR"/>
          </a:p>
        </p:txBody>
      </p:sp>
    </p:spTree>
    <p:extLst>
      <p:ext uri="{BB962C8B-B14F-4D97-AF65-F5344CB8AC3E}">
        <p14:creationId xmlns:p14="http://schemas.microsoft.com/office/powerpoint/2010/main" val="3773634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de nombreux cas, </a:t>
            </a:r>
            <a:r>
              <a:rPr lang="fr-FR" sz="1200" kern="1200" dirty="0" err="1" smtClean="0">
                <a:solidFill>
                  <a:schemeClr val="tx1"/>
                </a:solidFill>
                <a:effectLst/>
                <a:latin typeface="+mn-lt"/>
                <a:ea typeface="+mn-ea"/>
                <a:cs typeface="+mn-cs"/>
              </a:rPr>
              <a:t>Zenodo</a:t>
            </a:r>
            <a:r>
              <a:rPr lang="fr-FR" sz="1200" kern="1200" dirty="0" smtClean="0">
                <a:solidFill>
                  <a:schemeClr val="tx1"/>
                </a:solidFill>
                <a:effectLst/>
                <a:latin typeface="+mn-lt"/>
                <a:ea typeface="+mn-ea"/>
                <a:cs typeface="+mn-cs"/>
              </a:rPr>
              <a:t> est suffisant :</a:t>
            </a:r>
          </a:p>
          <a:p>
            <a:pPr lvl="0"/>
            <a:r>
              <a:rPr lang="fr-FR" sz="1200" kern="1200" dirty="0" smtClean="0">
                <a:solidFill>
                  <a:schemeClr val="tx1"/>
                </a:solidFill>
                <a:effectLst/>
                <a:latin typeface="+mn-lt"/>
                <a:ea typeface="+mn-ea"/>
                <a:cs typeface="+mn-cs"/>
              </a:rPr>
              <a:t>Ce dépôt de données a été conçu par un partenariat entre le CERN (centre européen de recherches nucléaires) et </a:t>
            </a:r>
            <a:r>
              <a:rPr lang="fr-FR" sz="1200" kern="1200" dirty="0" err="1" smtClean="0">
                <a:solidFill>
                  <a:schemeClr val="tx1"/>
                </a:solidFill>
                <a:effectLst/>
                <a:latin typeface="+mn-lt"/>
                <a:ea typeface="+mn-ea"/>
                <a:cs typeface="+mn-cs"/>
              </a:rPr>
              <a:t>OpenAIRE</a:t>
            </a:r>
            <a:r>
              <a:rPr lang="fr-FR" sz="1200" kern="1200" dirty="0" smtClean="0">
                <a:solidFill>
                  <a:schemeClr val="tx1"/>
                </a:solidFill>
                <a:effectLst/>
                <a:latin typeface="+mn-lt"/>
                <a:ea typeface="+mn-ea"/>
                <a:cs typeface="+mn-cs"/>
              </a:rPr>
              <a:t> (le programme européen visant à l’ouverture de la science) et se fonde sur les structures de stockage utilisées par le CERN pour gérer les données du LHC (Grand Collisionneur de Hadrons, un immense accélérateur de particules situé en Suisse), infrastructures qui gèrent actuellement environ 150 </a:t>
            </a:r>
            <a:r>
              <a:rPr lang="fr-FR" sz="1200" kern="1200" dirty="0" err="1" smtClean="0">
                <a:solidFill>
                  <a:schemeClr val="tx1"/>
                </a:solidFill>
                <a:effectLst/>
                <a:latin typeface="+mn-lt"/>
                <a:ea typeface="+mn-ea"/>
                <a:cs typeface="+mn-cs"/>
              </a:rPr>
              <a:t>Petabytes</a:t>
            </a:r>
            <a:r>
              <a:rPr lang="fr-FR" sz="1200" kern="1200" dirty="0" smtClean="0">
                <a:solidFill>
                  <a:schemeClr val="tx1"/>
                </a:solidFill>
                <a:effectLst/>
                <a:latin typeface="+mn-lt"/>
                <a:ea typeface="+mn-ea"/>
                <a:cs typeface="+mn-cs"/>
              </a:rPr>
              <a:t> (milliers de To) de données rien que pour cet équipement. Les 18 </a:t>
            </a:r>
            <a:r>
              <a:rPr lang="fr-FR" sz="1200" kern="1200" dirty="0" err="1" smtClean="0">
                <a:solidFill>
                  <a:schemeClr val="tx1"/>
                </a:solidFill>
                <a:effectLst/>
                <a:latin typeface="+mn-lt"/>
                <a:ea typeface="+mn-ea"/>
                <a:cs typeface="+mn-cs"/>
              </a:rPr>
              <a:t>Petabytes</a:t>
            </a:r>
            <a:r>
              <a:rPr lang="fr-FR" sz="1200" kern="1200" dirty="0" smtClean="0">
                <a:solidFill>
                  <a:schemeClr val="tx1"/>
                </a:solidFill>
                <a:effectLst/>
                <a:latin typeface="+mn-lt"/>
                <a:ea typeface="+mn-ea"/>
                <a:cs typeface="+mn-cs"/>
              </a:rPr>
              <a:t> alloués à </a:t>
            </a:r>
            <a:r>
              <a:rPr lang="fr-FR" sz="1200" kern="1200" dirty="0" err="1" smtClean="0">
                <a:solidFill>
                  <a:schemeClr val="tx1"/>
                </a:solidFill>
                <a:effectLst/>
                <a:latin typeface="+mn-lt"/>
                <a:ea typeface="+mn-ea"/>
                <a:cs typeface="+mn-cs"/>
              </a:rPr>
              <a:t>Zenodo</a:t>
            </a:r>
            <a:r>
              <a:rPr lang="fr-FR" sz="1200" kern="1200" dirty="0" smtClean="0">
                <a:solidFill>
                  <a:schemeClr val="tx1"/>
                </a:solidFill>
                <a:effectLst/>
                <a:latin typeface="+mn-lt"/>
                <a:ea typeface="+mn-ea"/>
                <a:cs typeface="+mn-cs"/>
              </a:rPr>
              <a:t> dans ce système sont donc relativement faibles en comparaison de ce qui est utilisé pour d’autres nécessités.</a:t>
            </a:r>
          </a:p>
          <a:p>
            <a:pPr lvl="0"/>
            <a:r>
              <a:rPr lang="fr-FR" sz="1200" kern="1200" dirty="0" smtClean="0">
                <a:solidFill>
                  <a:schemeClr val="tx1"/>
                </a:solidFill>
                <a:effectLst/>
                <a:latin typeface="+mn-lt"/>
                <a:ea typeface="+mn-ea"/>
                <a:cs typeface="+mn-cs"/>
              </a:rPr>
              <a:t>Il permet le stockage et le partage de tous les types de données, y compris les logiciels associés, même dans des formats peu propices à la conservation. Tout chercheur peut s’y inscrire et y déposer des jeux de données. Chaque jeu de données doit avoir une taille maximale de 50 Go. </a:t>
            </a:r>
          </a:p>
          <a:p>
            <a:pPr lvl="0"/>
            <a:r>
              <a:rPr lang="fr-FR" sz="1200" kern="1200" dirty="0" err="1" smtClean="0">
                <a:solidFill>
                  <a:schemeClr val="tx1"/>
                </a:solidFill>
                <a:effectLst/>
                <a:latin typeface="+mn-lt"/>
                <a:ea typeface="+mn-ea"/>
                <a:cs typeface="+mn-cs"/>
              </a:rPr>
              <a:t>Zenodo</a:t>
            </a:r>
            <a:r>
              <a:rPr lang="fr-FR" sz="1200" kern="1200" dirty="0" smtClean="0">
                <a:solidFill>
                  <a:schemeClr val="tx1"/>
                </a:solidFill>
                <a:effectLst/>
                <a:latin typeface="+mn-lt"/>
                <a:ea typeface="+mn-ea"/>
                <a:cs typeface="+mn-cs"/>
              </a:rPr>
              <a:t> sera maintenu tant que le CERN maintiendra ses installations, c’est-à-dire actuellement au moins 20 ans.</a:t>
            </a:r>
          </a:p>
          <a:p>
            <a:pPr lvl="0"/>
            <a:r>
              <a:rPr lang="fr-FR" sz="1200" kern="1200" dirty="0" smtClean="0">
                <a:solidFill>
                  <a:schemeClr val="tx1"/>
                </a:solidFill>
                <a:effectLst/>
                <a:latin typeface="+mn-lt"/>
                <a:ea typeface="+mn-ea"/>
                <a:cs typeface="+mn-cs"/>
              </a:rPr>
              <a:t>Il est possible de créer ou de rejoindre des communautés sur </a:t>
            </a:r>
            <a:r>
              <a:rPr lang="fr-FR" sz="1200" kern="1200" dirty="0" err="1" smtClean="0">
                <a:solidFill>
                  <a:schemeClr val="tx1"/>
                </a:solidFill>
                <a:effectLst/>
                <a:latin typeface="+mn-lt"/>
                <a:ea typeface="+mn-ea"/>
                <a:cs typeface="+mn-cs"/>
              </a:rPr>
              <a:t>Zenodo</a:t>
            </a:r>
            <a:r>
              <a:rPr lang="fr-FR" sz="1200" kern="1200" dirty="0" smtClean="0">
                <a:solidFill>
                  <a:schemeClr val="tx1"/>
                </a:solidFill>
                <a:effectLst/>
                <a:latin typeface="+mn-lt"/>
                <a:ea typeface="+mn-ea"/>
                <a:cs typeface="+mn-cs"/>
              </a:rPr>
              <a:t>, pour échanger sur des pratiques dans son domaine par exemple.</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27</a:t>
            </a:fld>
            <a:endParaRPr lang="fr-FR"/>
          </a:p>
        </p:txBody>
      </p:sp>
    </p:spTree>
    <p:extLst>
      <p:ext uri="{BB962C8B-B14F-4D97-AF65-F5344CB8AC3E}">
        <p14:creationId xmlns:p14="http://schemas.microsoft.com/office/powerpoint/2010/main" val="237656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plupart des chercheurs sont désormais sensibles à la problématique de l’identifiant qui permet de les retrouver même si leur nom change et, le cas échéant, de les différencier de leurs homonymes. L’ORCID est un outil désormais répandu permettant précisément de répondre à cette question. Il améliore grandement la </a:t>
            </a:r>
            <a:r>
              <a:rPr lang="fr-FR" sz="1200" kern="1200" dirty="0" err="1" smtClean="0">
                <a:solidFill>
                  <a:schemeClr val="tx1"/>
                </a:solidFill>
                <a:effectLst/>
                <a:latin typeface="+mn-lt"/>
                <a:ea typeface="+mn-ea"/>
                <a:cs typeface="+mn-cs"/>
              </a:rPr>
              <a:t>trouvabilité</a:t>
            </a:r>
            <a:r>
              <a:rPr lang="fr-FR" sz="1200" kern="1200" dirty="0" smtClean="0">
                <a:solidFill>
                  <a:schemeClr val="tx1"/>
                </a:solidFill>
                <a:effectLst/>
                <a:latin typeface="+mn-lt"/>
                <a:ea typeface="+mn-ea"/>
                <a:cs typeface="+mn-cs"/>
              </a:rPr>
              <a:t> des données produites par les chercheurs qui l’utilisent.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28</a:t>
            </a:fld>
            <a:endParaRPr lang="fr-FR"/>
          </a:p>
        </p:txBody>
      </p:sp>
    </p:spTree>
    <p:extLst>
      <p:ext uri="{BB962C8B-B14F-4D97-AF65-F5344CB8AC3E}">
        <p14:creationId xmlns:p14="http://schemas.microsoft.com/office/powerpoint/2010/main" val="4075407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la même optique mais concernant les objets numériques, le DOI permet de donner à toutes sortes d’objets, de l’article au jeu de données, un identifiant stable. Cette pratique vise à améliorer l’accessibilité des objets mis à disposition sur des dépôts de données.</a:t>
            </a:r>
          </a:p>
          <a:p>
            <a:r>
              <a:rPr lang="fr-FR" sz="1200" dirty="0" smtClean="0"/>
              <a:t>« Un DOI (Digital Object Identifier) est un identifiant pérenne qui permet l’identification unique d’un objet physique ou numérique et sa citation. Il fournit un lien stable à des ressources en ligne, comme les données de la recherche. »</a:t>
            </a:r>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29</a:t>
            </a:fld>
            <a:endParaRPr lang="fr-FR"/>
          </a:p>
        </p:txBody>
      </p:sp>
    </p:spTree>
    <p:extLst>
      <p:ext uri="{BB962C8B-B14F-4D97-AF65-F5344CB8AC3E}">
        <p14:creationId xmlns:p14="http://schemas.microsoft.com/office/powerpoint/2010/main" val="2332323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DoRANum</a:t>
            </a:r>
            <a:r>
              <a:rPr lang="fr-FR" sz="1200" kern="1200" dirty="0" smtClean="0">
                <a:solidFill>
                  <a:schemeClr val="tx1"/>
                </a:solidFill>
                <a:effectLst/>
                <a:latin typeface="+mn-lt"/>
                <a:ea typeface="+mn-ea"/>
                <a:cs typeface="+mn-cs"/>
              </a:rPr>
              <a:t> est un site maintenu et enrichi par le groupe BSN 1O (équipe 10 de la Bibliothèque Scientifique Numérique : cette équipe s’est spécialisée dans les données de la recherche). Il a pour but de permettre un apprentissage ludique et une information claire sur tout ce qui concerne les données de la recherche. Il est en cours d’enrichissement, mais consulter ses contenus est une excellente idée si l’on a une question sur un point concernant les données de la recherche. La rédaction des DMP y est largement abordée.</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30</a:t>
            </a:fld>
            <a:endParaRPr lang="fr-FR"/>
          </a:p>
        </p:txBody>
      </p:sp>
    </p:spTree>
    <p:extLst>
      <p:ext uri="{BB962C8B-B14F-4D97-AF65-F5344CB8AC3E}">
        <p14:creationId xmlns:p14="http://schemas.microsoft.com/office/powerpoint/2010/main" val="62904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Outre la réglementation européenne qui conditionne les financements du programme H2020, la gestion des données de la recherche présente des enjeux qu’il convient de présenter, de sorte que les chercheurs puissent (et veuillent) gagner en autonomie. Les principales raisons sont liées à l’augmentation de la visibilité des travaux de recherche lorsqu’ils sont bien documentés, sachant que cette augmentation, contrairement à certaines idées reçues, contribue à réduire le risque de plagiat en augmentant la notoriété de l’auteur. D’autre part, de plus en plus d’éditeurs demandent en plus des articles la publication des données qui y sont liées ou de ce que l’on appelle  les </a:t>
            </a:r>
            <a:r>
              <a:rPr lang="fr-FR" sz="1200" i="1" kern="1200" dirty="0" smtClean="0">
                <a:solidFill>
                  <a:schemeClr val="tx1"/>
                </a:solidFill>
                <a:effectLst/>
                <a:latin typeface="+mn-lt"/>
                <a:ea typeface="+mn-ea"/>
                <a:cs typeface="+mn-cs"/>
              </a:rPr>
              <a:t>data </a:t>
            </a:r>
            <a:r>
              <a:rPr lang="fr-FR" sz="1200" i="1" kern="1200" dirty="0" err="1" smtClean="0">
                <a:solidFill>
                  <a:schemeClr val="tx1"/>
                </a:solidFill>
                <a:effectLst/>
                <a:latin typeface="+mn-lt"/>
                <a:ea typeface="+mn-ea"/>
                <a:cs typeface="+mn-cs"/>
              </a:rPr>
              <a:t>papers</a:t>
            </a:r>
            <a:r>
              <a:rPr lang="fr-FR" sz="1200" kern="1200" dirty="0" smtClean="0">
                <a:solidFill>
                  <a:schemeClr val="tx1"/>
                </a:solidFill>
                <a:effectLst/>
                <a:latin typeface="+mn-lt"/>
                <a:ea typeface="+mn-ea"/>
                <a:cs typeface="+mn-cs"/>
              </a:rPr>
              <a:t>, et ces deux nouveaux types de demandes ne peuvent être satisfaits que par une bonne gestion des données.</a:t>
            </a:r>
          </a:p>
          <a:p>
            <a:r>
              <a:rPr lang="fr-FR" sz="1200" kern="1200" dirty="0" smtClean="0">
                <a:solidFill>
                  <a:schemeClr val="tx1"/>
                </a:solidFill>
                <a:effectLst/>
                <a:latin typeface="+mn-lt"/>
                <a:ea typeface="+mn-ea"/>
                <a:cs typeface="+mn-cs"/>
              </a:rPr>
              <a:t>D’autre part, cette gestion permet au financeur, que ce soit l’Europe, l’Etat ou un organisme privé, de rendre transparent et facilement traçable l’usage de l’argent qu’il investit. Dans le cas des financements publics, cette gestion fait donc partie du processus d’ouverture des données publiques vers les citoyens qui les payent par leurs impôts.</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4</a:t>
            </a:fld>
            <a:endParaRPr lang="fr-FR"/>
          </a:p>
        </p:txBody>
      </p:sp>
    </p:spTree>
    <p:extLst>
      <p:ext uri="{BB962C8B-B14F-4D97-AF65-F5344CB8AC3E}">
        <p14:creationId xmlns:p14="http://schemas.microsoft.com/office/powerpoint/2010/main" val="1047354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L’INRA mène depuis 2012 une politique de gestion des données de la recherche. La page qu’il propose </a:t>
            </a:r>
            <a:r>
              <a:rPr lang="fr-FR" sz="1200" kern="1200" dirty="0" err="1" smtClean="0">
                <a:solidFill>
                  <a:schemeClr val="tx1"/>
                </a:solidFill>
                <a:effectLst/>
                <a:latin typeface="+mn-lt"/>
                <a:ea typeface="+mn-ea"/>
                <a:cs typeface="+mn-cs"/>
              </a:rPr>
              <a:t>inra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datapartage</a:t>
            </a:r>
            <a:r>
              <a:rPr lang="fr-FR" sz="1200" kern="1200" dirty="0" smtClean="0">
                <a:solidFill>
                  <a:schemeClr val="tx1"/>
                </a:solidFill>
                <a:effectLst/>
                <a:latin typeface="+mn-lt"/>
                <a:ea typeface="+mn-ea"/>
                <a:cs typeface="+mn-cs"/>
              </a:rPr>
              <a:t>, accueille en particulier une section FAQ très riche, où sont consignées presque toutes les questions qui ont pu être posées depuis l’existence de ce service ainsi que les réponses qui y ont été apportées, le tout accessible librement bien sûr. C’est donc une ressource très riche.</a:t>
            </a:r>
          </a:p>
          <a:p>
            <a:r>
              <a:rPr lang="fr-FR" sz="1200" kern="1200" dirty="0" smtClean="0">
                <a:solidFill>
                  <a:schemeClr val="tx1"/>
                </a:solidFill>
                <a:effectLst/>
                <a:latin typeface="+mn-lt"/>
                <a:ea typeface="+mn-ea"/>
                <a:cs typeface="+mn-cs"/>
              </a:rPr>
              <a:t>D’autre part, un précis juridique concernant les données de la recherche est disponible grâce à l’INRA : </a:t>
            </a:r>
            <a:r>
              <a:rPr lang="fr-FR" sz="1200" u="sng" kern="1200" dirty="0" smtClean="0">
                <a:solidFill>
                  <a:schemeClr val="tx1"/>
                </a:solidFill>
                <a:effectLst/>
                <a:latin typeface="+mn-lt"/>
                <a:ea typeface="+mn-ea"/>
                <a:cs typeface="+mn-cs"/>
                <a:hlinkClick r:id="rId3"/>
              </a:rPr>
              <a:t>http://prodinra.inra.fr/?locale=fr#!ConsultNotice:382263</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31</a:t>
            </a:fld>
            <a:endParaRPr lang="fr-FR"/>
          </a:p>
        </p:txBody>
      </p:sp>
    </p:spTree>
    <p:extLst>
      <p:ext uri="{BB962C8B-B14F-4D97-AF65-F5344CB8AC3E}">
        <p14:creationId xmlns:p14="http://schemas.microsoft.com/office/powerpoint/2010/main" val="311676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première distinction peut paraître évidente, cependant elle pose des questions : la donnée brute (</a:t>
            </a:r>
            <a:r>
              <a:rPr lang="fr-FR" sz="1200" i="1" kern="1200" dirty="0" err="1" smtClean="0">
                <a:solidFill>
                  <a:schemeClr val="tx1"/>
                </a:solidFill>
                <a:effectLst/>
                <a:latin typeface="+mn-lt"/>
                <a:ea typeface="+mn-ea"/>
                <a:cs typeface="+mn-cs"/>
              </a:rPr>
              <a:t>raw</a:t>
            </a:r>
            <a:r>
              <a:rPr lang="fr-FR" sz="1200" i="1" kern="1200" dirty="0" smtClean="0">
                <a:solidFill>
                  <a:schemeClr val="tx1"/>
                </a:solidFill>
                <a:effectLst/>
                <a:latin typeface="+mn-lt"/>
                <a:ea typeface="+mn-ea"/>
                <a:cs typeface="+mn-cs"/>
              </a:rPr>
              <a:t> data</a:t>
            </a:r>
            <a:r>
              <a:rPr lang="fr-FR" sz="1200" kern="1200" dirty="0" smtClean="0">
                <a:solidFill>
                  <a:schemeClr val="tx1"/>
                </a:solidFill>
                <a:effectLst/>
                <a:latin typeface="+mn-lt"/>
                <a:ea typeface="+mn-ea"/>
                <a:cs typeface="+mn-cs"/>
              </a:rPr>
              <a:t>) est considérée par certains spécialistes comme un modèle uniquement théorique. En effet, certains considèrent que le simple choix d’un objet à enregistrer et d’une manière pour le faire est déjà une modification apportée, de sorte qu’aucune donnée n’est entièrement objective, donc brute. Cependant, ce modèle existe par opposition à la donnée traitée, et la bonne gestion demande de savoir quelles données relèvent plus d’un modèle ou de l’autre, afin de déterminer lesquelles doivent être conservées : une donnée brute uniquement utilisable par son créateur car illisible sous sa présentation d’origine est inutile, mais une donnée traitée trop proche de la présentation finale peut faire perdre des informations en occultant certaines étapes du processus d’obtention de ces données finales. Il est donc bon de conserver plusieurs états de la donnée à la fois.</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5</a:t>
            </a:fld>
            <a:endParaRPr lang="fr-FR"/>
          </a:p>
        </p:txBody>
      </p:sp>
    </p:spTree>
    <p:extLst>
      <p:ext uri="{BB962C8B-B14F-4D97-AF65-F5344CB8AC3E}">
        <p14:creationId xmlns:p14="http://schemas.microsoft.com/office/powerpoint/2010/main" val="312051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Cette deuxième distinction a une application encore plus directe sur la gestion des données : les données d’observation, comme par exemple des </a:t>
            </a:r>
            <a:r>
              <a:rPr lang="fr-FR" sz="1200" b="1" kern="1200" dirty="0" smtClean="0">
                <a:solidFill>
                  <a:schemeClr val="tx1"/>
                </a:solidFill>
                <a:effectLst/>
                <a:latin typeface="+mn-lt"/>
                <a:ea typeface="+mn-ea"/>
                <a:cs typeface="+mn-cs"/>
              </a:rPr>
              <a:t>images obtenues en </a:t>
            </a:r>
            <a:r>
              <a:rPr lang="fr-FR" sz="1200" b="1" kern="1200" dirty="0" err="1" smtClean="0">
                <a:solidFill>
                  <a:schemeClr val="tx1"/>
                </a:solidFill>
                <a:effectLst/>
                <a:latin typeface="+mn-lt"/>
                <a:ea typeface="+mn-ea"/>
                <a:cs typeface="+mn-cs"/>
              </a:rPr>
              <a:t>neuroimagerie</a:t>
            </a:r>
            <a:r>
              <a:rPr lang="fr-FR" sz="1200" b="1" kern="1200" dirty="0" smtClean="0">
                <a:solidFill>
                  <a:schemeClr val="tx1"/>
                </a:solidFill>
                <a:effectLst/>
                <a:latin typeface="+mn-lt"/>
                <a:ea typeface="+mn-ea"/>
                <a:cs typeface="+mn-cs"/>
              </a:rPr>
              <a:t>, des relevés de concentration en phytoplanctons ou des clichés astronomiques</a:t>
            </a:r>
            <a:r>
              <a:rPr lang="fr-FR" sz="1200" kern="1200" dirty="0" smtClean="0">
                <a:solidFill>
                  <a:schemeClr val="tx1"/>
                </a:solidFill>
                <a:effectLst/>
                <a:latin typeface="+mn-lt"/>
                <a:ea typeface="+mn-ea"/>
                <a:cs typeface="+mn-cs"/>
              </a:rPr>
              <a:t>, doivent absolument être conservées car les conditions dans lesquelles elles ont été produites sont généralement uniques. Ces conditions doivent aussi être précisées (les métadonnées doivent donc être particulièrement travaillées). Ce sont les données les plus précieuses car elles ne peuvent pas être reproduites. </a:t>
            </a:r>
          </a:p>
          <a:p>
            <a:r>
              <a:rPr lang="fr-FR" sz="1200" kern="1200" dirty="0" smtClean="0">
                <a:solidFill>
                  <a:schemeClr val="tx1"/>
                </a:solidFill>
                <a:effectLst/>
                <a:latin typeface="+mn-lt"/>
                <a:ea typeface="+mn-ea"/>
                <a:cs typeface="+mn-cs"/>
              </a:rPr>
              <a:t>Les données expérimentales, comme par exemple les </a:t>
            </a:r>
            <a:r>
              <a:rPr lang="fr-FR" sz="1200" b="1" kern="1200" dirty="0" smtClean="0">
                <a:solidFill>
                  <a:schemeClr val="tx1"/>
                </a:solidFill>
                <a:effectLst/>
                <a:latin typeface="+mn-lt"/>
                <a:ea typeface="+mn-ea"/>
                <a:cs typeface="+mn-cs"/>
              </a:rPr>
              <a:t>chromatogrammes, puces à ADN ou les relevés de cinétique chimique</a:t>
            </a:r>
            <a:r>
              <a:rPr lang="fr-FR" sz="1200" kern="1200" dirty="0" smtClean="0">
                <a:solidFill>
                  <a:schemeClr val="tx1"/>
                </a:solidFill>
                <a:effectLst/>
                <a:latin typeface="+mn-lt"/>
                <a:ea typeface="+mn-ea"/>
                <a:cs typeface="+mn-cs"/>
              </a:rPr>
              <a:t>, sont complexes à gérer car leur importance dépend des coûts de leur production et de leur reproduction : plus ceux-ci sont élevés, plus leur conservation à long terme s’impose. Cependant leur reproduction à l’identique nécessite toujours une description précise des conditions de production (les métadonnées sont donc importantes).</a:t>
            </a:r>
          </a:p>
          <a:p>
            <a:r>
              <a:rPr lang="fr-FR" sz="1200" kern="1200" dirty="0" smtClean="0">
                <a:solidFill>
                  <a:schemeClr val="tx1"/>
                </a:solidFill>
                <a:effectLst/>
                <a:latin typeface="+mn-lt"/>
                <a:ea typeface="+mn-ea"/>
                <a:cs typeface="+mn-cs"/>
              </a:rPr>
              <a:t>Les données computationnelles ou de simulation, comme par exemple </a:t>
            </a:r>
            <a:r>
              <a:rPr lang="fr-FR" sz="1200" b="1" kern="1200" dirty="0" smtClean="0">
                <a:solidFill>
                  <a:schemeClr val="tx1"/>
                </a:solidFill>
                <a:effectLst/>
                <a:latin typeface="+mn-lt"/>
                <a:ea typeface="+mn-ea"/>
                <a:cs typeface="+mn-cs"/>
              </a:rPr>
              <a:t>les modèles de simulation sismique ou les modèles météorologiques</a:t>
            </a:r>
            <a:r>
              <a:rPr lang="fr-FR" sz="1200" kern="1200" dirty="0" smtClean="0">
                <a:solidFill>
                  <a:schemeClr val="tx1"/>
                </a:solidFill>
                <a:effectLst/>
                <a:latin typeface="+mn-lt"/>
                <a:ea typeface="+mn-ea"/>
                <a:cs typeface="+mn-cs"/>
              </a:rPr>
              <a:t> sont produits directement par des calculs informatiques : sauf cas exceptionnels, ces données pourront être reproduites par tout chercheur disposant des métadonnées expliquant le modèle à appliquer. Leur conservation à long terme peut donc s’avérer plus chère que leur reproduction, ce qui la rend potentiellement inutile (tant que les métadonnées sont précises).</a:t>
            </a:r>
          </a:p>
          <a:p>
            <a:r>
              <a:rPr lang="fr-FR" sz="1200" kern="1200" dirty="0" smtClean="0">
                <a:solidFill>
                  <a:schemeClr val="tx1"/>
                </a:solidFill>
                <a:effectLst/>
                <a:latin typeface="+mn-lt"/>
                <a:ea typeface="+mn-ea"/>
                <a:cs typeface="+mn-cs"/>
              </a:rPr>
              <a:t>Les données compilées ou dérivées, comme par exemple les </a:t>
            </a:r>
            <a:r>
              <a:rPr lang="fr-FR" sz="1200" b="1" kern="1200" dirty="0" smtClean="0">
                <a:solidFill>
                  <a:schemeClr val="tx1"/>
                </a:solidFill>
                <a:effectLst/>
                <a:latin typeface="+mn-lt"/>
                <a:ea typeface="+mn-ea"/>
                <a:cs typeface="+mn-cs"/>
              </a:rPr>
              <a:t>résultats de </a:t>
            </a:r>
            <a:r>
              <a:rPr lang="fr-FR" sz="1200" b="1" kern="1200" dirty="0" err="1" smtClean="0">
                <a:solidFill>
                  <a:schemeClr val="tx1"/>
                </a:solidFill>
                <a:effectLst/>
                <a:latin typeface="+mn-lt"/>
                <a:ea typeface="+mn-ea"/>
                <a:cs typeface="+mn-cs"/>
              </a:rPr>
              <a:t>text-mining</a:t>
            </a:r>
            <a:r>
              <a:rPr lang="fr-FR" sz="1200" b="1" kern="1200" dirty="0" smtClean="0">
                <a:solidFill>
                  <a:schemeClr val="tx1"/>
                </a:solidFill>
                <a:effectLst/>
                <a:latin typeface="+mn-lt"/>
                <a:ea typeface="+mn-ea"/>
                <a:cs typeface="+mn-cs"/>
              </a:rPr>
              <a:t> ou de </a:t>
            </a:r>
            <a:r>
              <a:rPr lang="fr-FR" sz="1200" b="1" kern="1200" dirty="0" err="1" smtClean="0">
                <a:solidFill>
                  <a:schemeClr val="tx1"/>
                </a:solidFill>
                <a:effectLst/>
                <a:latin typeface="+mn-lt"/>
                <a:ea typeface="+mn-ea"/>
                <a:cs typeface="+mn-cs"/>
              </a:rPr>
              <a:t>data-mining</a:t>
            </a:r>
            <a:r>
              <a:rPr lang="fr-FR" sz="1200" kern="1200" dirty="0" smtClean="0">
                <a:solidFill>
                  <a:schemeClr val="tx1"/>
                </a:solidFill>
                <a:effectLst/>
                <a:latin typeface="+mn-lt"/>
                <a:ea typeface="+mn-ea"/>
                <a:cs typeface="+mn-cs"/>
              </a:rPr>
              <a:t>, les compilations à partir de bases de données ou les modèles 3D tirés de tableurs, sont issues du traitement, de la combinaison ou de la réorganisation de données brutes, pour les rendre plus lisibles ou les présenter sous une forme canonique. Elles sont généralement reproductibles, mais le coût doit rester une question.</a:t>
            </a:r>
          </a:p>
          <a:p>
            <a:endParaRPr lang="fr-FR" dirty="0"/>
          </a:p>
        </p:txBody>
      </p:sp>
      <p:sp>
        <p:nvSpPr>
          <p:cNvPr id="4" name="Espace réservé du numéro de diapositive 3"/>
          <p:cNvSpPr>
            <a:spLocks noGrp="1"/>
          </p:cNvSpPr>
          <p:nvPr>
            <p:ph type="sldNum" sz="quarter" idx="10"/>
          </p:nvPr>
        </p:nvSpPr>
        <p:spPr/>
        <p:txBody>
          <a:bodyPr/>
          <a:lstStyle/>
          <a:p>
            <a:fld id="{CCBFEB4D-9F84-427E-9772-69BCC2EE6AD5}" type="slidenum">
              <a:rPr lang="fr-FR" smtClean="0"/>
              <a:t>6</a:t>
            </a:fld>
            <a:endParaRPr lang="fr-FR" dirty="0"/>
          </a:p>
        </p:txBody>
      </p:sp>
    </p:spTree>
    <p:extLst>
      <p:ext uri="{BB962C8B-B14F-4D97-AF65-F5344CB8AC3E}">
        <p14:creationId xmlns:p14="http://schemas.microsoft.com/office/powerpoint/2010/main" val="390449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plans de gestions de données fournissent des informations sur ces données groupées par jeux, appelés </a:t>
            </a:r>
            <a:r>
              <a:rPr lang="fr-FR" sz="1200" i="1" kern="1200" dirty="0" err="1" smtClean="0">
                <a:solidFill>
                  <a:schemeClr val="tx1"/>
                </a:solidFill>
                <a:effectLst/>
                <a:latin typeface="+mn-lt"/>
                <a:ea typeface="+mn-ea"/>
                <a:cs typeface="+mn-cs"/>
              </a:rPr>
              <a:t>datasets</a:t>
            </a:r>
            <a:r>
              <a:rPr lang="fr-FR" sz="1200" i="1" kern="1200" dirty="0" smtClean="0">
                <a:solidFill>
                  <a:schemeClr val="tx1"/>
                </a:solidFill>
                <a:effectLst/>
                <a:latin typeface="+mn-lt"/>
                <a:ea typeface="+mn-ea"/>
                <a:cs typeface="+mn-cs"/>
              </a:rPr>
              <a:t>. </a:t>
            </a:r>
            <a:r>
              <a:rPr lang="fr-FR" sz="1200" dirty="0" smtClean="0">
                <a:latin typeface="Open Sans" panose="020B0606030504020204" pitchFamily="34" charset="0"/>
                <a:ea typeface="Open Sans" panose="020B0606030504020204" pitchFamily="34" charset="0"/>
                <a:cs typeface="Open Sans" panose="020B0606030504020204" pitchFamily="34" charset="0"/>
              </a:rPr>
              <a:t>La notion de «jeu de données» (</a:t>
            </a:r>
            <a:r>
              <a:rPr lang="fr-FR" sz="1200" dirty="0" err="1" smtClean="0">
                <a:latin typeface="Open Sans" panose="020B0606030504020204" pitchFamily="34" charset="0"/>
                <a:ea typeface="Open Sans" panose="020B0606030504020204" pitchFamily="34" charset="0"/>
                <a:cs typeface="Open Sans" panose="020B0606030504020204" pitchFamily="34" charset="0"/>
              </a:rPr>
              <a:t>dataset</a:t>
            </a:r>
            <a:r>
              <a:rPr lang="fr-FR" sz="1200" dirty="0" smtClean="0">
                <a:latin typeface="Open Sans" panose="020B0606030504020204" pitchFamily="34" charset="0"/>
                <a:ea typeface="Open Sans" panose="020B0606030504020204" pitchFamily="34" charset="0"/>
                <a:cs typeface="Open Sans" panose="020B0606030504020204" pitchFamily="34" charset="0"/>
              </a:rPr>
              <a:t>) peut être définie comme l’agrégation, sous une forme lisible, de données brutes ou dérivées présentant une certaine «unité», rassemblées pour former un ensemble cohérent.</a:t>
            </a:r>
            <a:r>
              <a:rPr lang="fr-FR" sz="1200" kern="1200" dirty="0" smtClean="0">
                <a:solidFill>
                  <a:schemeClr val="tx1"/>
                </a:solidFill>
                <a:effectLst/>
                <a:latin typeface="+mn-lt"/>
                <a:ea typeface="+mn-ea"/>
                <a:cs typeface="+mn-cs"/>
              </a:rPr>
              <a:t> Ce sont ces jeux de données qui structurent les données et les rendent intelligibles aux chercheurs autres que leur créateur, leur organisation doit par conséquent être aussi logique que possible dans l’optique du partage des données. Cette organisation gagne le plus souvent à être explicitée sous la forme d’un plan ou d’une description du </a:t>
            </a:r>
            <a:r>
              <a:rPr lang="fr-FR" sz="1200" i="1" kern="1200" dirty="0" err="1" smtClean="0">
                <a:solidFill>
                  <a:schemeClr val="tx1"/>
                </a:solidFill>
                <a:effectLst/>
                <a:latin typeface="+mn-lt"/>
                <a:ea typeface="+mn-ea"/>
                <a:cs typeface="+mn-cs"/>
              </a:rPr>
              <a:t>dataset</a:t>
            </a:r>
            <a:r>
              <a:rPr lang="fr-FR" sz="120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7</a:t>
            </a:fld>
            <a:endParaRPr lang="fr-FR"/>
          </a:p>
        </p:txBody>
      </p:sp>
    </p:spTree>
    <p:extLst>
      <p:ext uri="{BB962C8B-B14F-4D97-AF65-F5344CB8AC3E}">
        <p14:creationId xmlns:p14="http://schemas.microsoft.com/office/powerpoint/2010/main" val="426895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Nous voici à la fin de la première partie, dont le but était de prouver que tout Plan de gestion de données suppose en amont des données correctement définies, pour permettre leur bonne gestion. L’organisation des données par </a:t>
            </a:r>
            <a:r>
              <a:rPr lang="fr-FR" sz="1200" i="1" kern="1200" dirty="0" err="1" smtClean="0">
                <a:solidFill>
                  <a:schemeClr val="tx1"/>
                </a:solidFill>
                <a:effectLst/>
                <a:latin typeface="+mn-lt"/>
                <a:ea typeface="+mn-ea"/>
                <a:cs typeface="+mn-cs"/>
              </a:rPr>
              <a:t>datasets</a:t>
            </a:r>
            <a:r>
              <a:rPr lang="fr-FR" sz="1200" kern="1200" dirty="0" smtClean="0">
                <a:solidFill>
                  <a:schemeClr val="tx1"/>
                </a:solidFill>
                <a:effectLst/>
                <a:latin typeface="+mn-lt"/>
                <a:ea typeface="+mn-ea"/>
                <a:cs typeface="+mn-cs"/>
              </a:rPr>
              <a:t>, par exemple, suppose une réflexion du ou des chercheurs qui mènent le projet car seuls eux sont capables de définir efficacement les données qu’ils exploitent ou produisent. Le rôle des gestionnaires peut parfois se résumer à leur fournir les outils et à les responsabiliser sur le sujet.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8</a:t>
            </a:fld>
            <a:endParaRPr lang="fr-FR"/>
          </a:p>
        </p:txBody>
      </p:sp>
    </p:spTree>
    <p:extLst>
      <p:ext uri="{BB962C8B-B14F-4D97-AF65-F5344CB8AC3E}">
        <p14:creationId xmlns:p14="http://schemas.microsoft.com/office/powerpoint/2010/main" val="197926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deux définitions proposées par </a:t>
            </a:r>
            <a:r>
              <a:rPr lang="fr-FR" sz="1200" kern="1200" dirty="0" err="1" smtClean="0">
                <a:solidFill>
                  <a:schemeClr val="tx1"/>
                </a:solidFill>
                <a:effectLst/>
                <a:latin typeface="+mn-lt"/>
                <a:ea typeface="+mn-ea"/>
                <a:cs typeface="+mn-cs"/>
              </a:rPr>
              <a:t>DoRANum</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OPIDoR</a:t>
            </a:r>
            <a:r>
              <a:rPr lang="fr-FR" sz="1200" kern="1200" dirty="0" smtClean="0">
                <a:solidFill>
                  <a:schemeClr val="tx1"/>
                </a:solidFill>
                <a:effectLst/>
                <a:latin typeface="+mn-lt"/>
                <a:ea typeface="+mn-ea"/>
                <a:cs typeface="+mn-cs"/>
              </a:rPr>
              <a:t> diffèrent légèrement : </a:t>
            </a:r>
            <a:r>
              <a:rPr lang="fr-FR" sz="1200" kern="1200" dirty="0" err="1" smtClean="0">
                <a:solidFill>
                  <a:schemeClr val="tx1"/>
                </a:solidFill>
                <a:effectLst/>
                <a:latin typeface="+mn-lt"/>
                <a:ea typeface="+mn-ea"/>
                <a:cs typeface="+mn-cs"/>
              </a:rPr>
              <a:t>OPIDoR</a:t>
            </a:r>
            <a:r>
              <a:rPr lang="fr-FR" sz="1200" kern="1200" dirty="0" smtClean="0">
                <a:solidFill>
                  <a:schemeClr val="tx1"/>
                </a:solidFill>
                <a:effectLst/>
                <a:latin typeface="+mn-lt"/>
                <a:ea typeface="+mn-ea"/>
                <a:cs typeface="+mn-cs"/>
              </a:rPr>
              <a:t> parle d’un « document qui spécifie quelles données seront collectées ou générées, comment elles seront gérées, partagées et conservées pendant et après le projet. » Le même site précise que « Préparer un plan est une bonne pratique de n’importe quel projet de recherche qui génère des données. De plus, les agences de financement et les institutions obligent de plus en plus leurs chercheurs à produire des DMP ».  </a:t>
            </a:r>
            <a:r>
              <a:rPr lang="fr-FR" sz="1200" kern="1200" dirty="0" err="1" smtClean="0">
                <a:solidFill>
                  <a:schemeClr val="tx1"/>
                </a:solidFill>
                <a:effectLst/>
                <a:latin typeface="+mn-lt"/>
                <a:ea typeface="+mn-ea"/>
                <a:cs typeface="+mn-cs"/>
              </a:rPr>
              <a:t>Doranum</a:t>
            </a:r>
            <a:r>
              <a:rPr lang="fr-FR" sz="1200" kern="1200" dirty="0" smtClean="0">
                <a:solidFill>
                  <a:schemeClr val="tx1"/>
                </a:solidFill>
                <a:effectLst/>
                <a:latin typeface="+mn-lt"/>
                <a:ea typeface="+mn-ea"/>
                <a:cs typeface="+mn-cs"/>
              </a:rPr>
              <a:t> en revanche donne une définition plus </a:t>
            </a:r>
            <a:r>
              <a:rPr lang="fr-FR" sz="1200" kern="1200" dirty="0" err="1" smtClean="0">
                <a:solidFill>
                  <a:schemeClr val="tx1"/>
                </a:solidFill>
                <a:effectLst/>
                <a:latin typeface="+mn-lt"/>
                <a:ea typeface="+mn-ea"/>
                <a:cs typeface="+mn-cs"/>
              </a:rPr>
              <a:t>générale</a:t>
            </a:r>
            <a:r>
              <a:rPr lang="fr-FR" sz="1200" dirty="0" err="1" smtClean="0">
                <a:latin typeface="Open Sans" panose="020B0606030504020204" pitchFamily="34" charset="0"/>
                <a:ea typeface="Open Sans" panose="020B0606030504020204" pitchFamily="34" charset="0"/>
                <a:cs typeface="Open Sans" panose="020B0606030504020204" pitchFamily="34" charset="0"/>
              </a:rPr>
              <a:t>Le</a:t>
            </a:r>
            <a:r>
              <a:rPr lang="fr-FR" sz="1200" dirty="0" smtClean="0">
                <a:latin typeface="Open Sans" panose="020B0606030504020204" pitchFamily="34" charset="0"/>
                <a:ea typeface="Open Sans" panose="020B0606030504020204" pitchFamily="34" charset="0"/>
                <a:cs typeface="Open Sans" panose="020B0606030504020204" pitchFamily="34" charset="0"/>
              </a:rPr>
              <a:t> plan de gestion des données est un outil de gestion. Il se présente sous forme d’un document structuré en rubriques. Il a pour objectif de synthétiser la description et l’évolution des jeux de données de votre projet de recherche.  Il prépare le partage, la réutilisation et la pérennisation des données.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Outre cette partie plus tournée vers la promotion de l’outil, on peut tirer de la synthèse des deux définitions que le DMP  est un document structuré qui aborde la collecte ou la génération de données, leur description, leur évolution, leur gestion, leur stockage, leur partage et leur pérennisation. Chacune de ces problématiques doit y être abordée.</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9</a:t>
            </a:fld>
            <a:endParaRPr lang="fr-FR"/>
          </a:p>
        </p:txBody>
      </p:sp>
    </p:spTree>
    <p:extLst>
      <p:ext uri="{BB962C8B-B14F-4D97-AF65-F5344CB8AC3E}">
        <p14:creationId xmlns:p14="http://schemas.microsoft.com/office/powerpoint/2010/main" val="204068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usages d’un DMP recoupent précisément les raisons pour lesquelles il est bon de gérer les données de la recherche, puisque ce document permet un traitement en amont de tout le cycle de vie de la donnée et par conséquent l’optimisation des différentes étapes. Même si les enjeux principaux restent généralement liés à la sécurité et à la valorisation, tout le cycle de vie de la donnée sera abordé dans un DMP. Lors de la rédaction, il est donc bon de se souvenir des potentiels usages futurs du document.</a:t>
            </a:r>
          </a:p>
          <a:p>
            <a:endParaRPr lang="fr-FR" dirty="0"/>
          </a:p>
        </p:txBody>
      </p:sp>
      <p:sp>
        <p:nvSpPr>
          <p:cNvPr id="4" name="Espace réservé du numéro de diapositive 3"/>
          <p:cNvSpPr>
            <a:spLocks noGrp="1"/>
          </p:cNvSpPr>
          <p:nvPr>
            <p:ph type="sldNum" sz="quarter" idx="10"/>
          </p:nvPr>
        </p:nvSpPr>
        <p:spPr/>
        <p:txBody>
          <a:bodyPr/>
          <a:lstStyle/>
          <a:p>
            <a:fld id="{3E86883C-F5EC-45A6-AF88-50E3C54955FA}" type="slidenum">
              <a:rPr lang="fr-FR" smtClean="0"/>
              <a:t>10</a:t>
            </a:fld>
            <a:endParaRPr lang="fr-FR"/>
          </a:p>
        </p:txBody>
      </p:sp>
    </p:spTree>
    <p:extLst>
      <p:ext uri="{BB962C8B-B14F-4D97-AF65-F5344CB8AC3E}">
        <p14:creationId xmlns:p14="http://schemas.microsoft.com/office/powerpoint/2010/main" val="246831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dirty="0">
              <a:solidFill>
                <a:srgbClr val="FFFFFF"/>
              </a:solidFill>
            </a:endParaRPr>
          </a:p>
        </p:txBody>
      </p:sp>
      <p:sp>
        <p:nvSpPr>
          <p:cNvPr id="2" name="Title 1"/>
          <p:cNvSpPr>
            <a:spLocks noGrp="1"/>
          </p:cNvSpPr>
          <p:nvPr>
            <p:ph type="ctrTitle"/>
          </p:nvPr>
        </p:nvSpPr>
        <p:spPr>
          <a:xfrm>
            <a:off x="272128" y="2165229"/>
            <a:ext cx="4787999" cy="3252160"/>
          </a:xfrm>
        </p:spPr>
        <p:txBody>
          <a:bodyPr anchor="b">
            <a:normAutofit/>
          </a:bodyPr>
          <a:lstStyle>
            <a:lvl1pPr algn="l">
              <a:defRPr sz="6000">
                <a:solidFill>
                  <a:schemeClr val="bg1"/>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27" y="188640"/>
            <a:ext cx="4788000" cy="1619672"/>
          </a:xfrm>
          <a:prstGeom prst="rect">
            <a:avLst/>
          </a:prstGeom>
        </p:spPr>
      </p:pic>
      <p:pic>
        <p:nvPicPr>
          <p:cNvPr id="11"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70160" y="4412315"/>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26224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5305244"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solidFill>
                <a:srgbClr val="FFFFFF"/>
              </a:solidFill>
            </a:endParaRPr>
          </a:p>
        </p:txBody>
      </p:sp>
      <p:sp>
        <p:nvSpPr>
          <p:cNvPr id="2" name="Title 1"/>
          <p:cNvSpPr>
            <a:spLocks noGrp="1"/>
          </p:cNvSpPr>
          <p:nvPr>
            <p:ph type="title"/>
          </p:nvPr>
        </p:nvSpPr>
        <p:spPr>
          <a:xfrm>
            <a:off x="5382883" y="365126"/>
            <a:ext cx="3614467" cy="1325563"/>
          </a:xfrm>
        </p:spPr>
        <p:txBody>
          <a:bodyPr anchor="b">
            <a:normAutofit/>
          </a:bodyPr>
          <a:lstStyle>
            <a:lvl1pPr>
              <a:defRPr sz="2800"/>
            </a:lvl1pPr>
          </a:lstStyle>
          <a:p>
            <a:r>
              <a:rPr lang="fr-FR" dirty="0" smtClean="0"/>
              <a:t>Modifiez le style du titre</a:t>
            </a:r>
            <a:endParaRPr lang="en-US" dirty="0"/>
          </a:p>
        </p:txBody>
      </p:sp>
      <p:sp>
        <p:nvSpPr>
          <p:cNvPr id="3" name="Content Placeholder 2"/>
          <p:cNvSpPr>
            <a:spLocks noGrp="1"/>
          </p:cNvSpPr>
          <p:nvPr>
            <p:ph idx="1"/>
          </p:nvPr>
        </p:nvSpPr>
        <p:spPr>
          <a:xfrm>
            <a:off x="5382883" y="1825625"/>
            <a:ext cx="3614468" cy="4351338"/>
          </a:xfrm>
        </p:spPr>
        <p:txBody>
          <a:bodyPr>
            <a:normAutofit/>
          </a:bodyPr>
          <a:lstStyle>
            <a:lvl1pPr>
              <a:defRPr sz="24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1500" y="6202841"/>
            <a:ext cx="1440000" cy="487119"/>
          </a:xfrm>
          <a:prstGeom prst="rect">
            <a:avLst/>
          </a:prstGeom>
        </p:spPr>
      </p:pic>
    </p:spTree>
    <p:extLst>
      <p:ext uri="{BB962C8B-B14F-4D97-AF65-F5344CB8AC3E}">
        <p14:creationId xmlns:p14="http://schemas.microsoft.com/office/powerpoint/2010/main" val="2265321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82883" y="365126"/>
            <a:ext cx="3631721" cy="5837715"/>
          </a:xfrm>
        </p:spPr>
        <p:txBody>
          <a:bodyPr>
            <a:normAutofit/>
          </a:bodyPr>
          <a:lstStyle>
            <a:lvl1pPr>
              <a:defRPr sz="4000"/>
            </a:lvl1pPr>
          </a:lstStyle>
          <a:p>
            <a:r>
              <a:rPr lang="fr-FR" dirty="0" smtClean="0"/>
              <a:t>Modifiez le style du titre</a:t>
            </a:r>
            <a:endParaRPr lang="fr-FR" dirty="0"/>
          </a:p>
        </p:txBody>
      </p:sp>
      <p:sp>
        <p:nvSpPr>
          <p:cNvPr id="7" name="Rectangle 6"/>
          <p:cNvSpPr/>
          <p:nvPr userDrawn="1"/>
        </p:nvSpPr>
        <p:spPr>
          <a:xfrm>
            <a:off x="0" y="0"/>
            <a:ext cx="5305246"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solidFill>
                <a:srgbClr val="FFFFFF"/>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1500" y="6202841"/>
            <a:ext cx="1440000" cy="487119"/>
          </a:xfrm>
          <a:prstGeom prst="rect">
            <a:avLst/>
          </a:prstGeom>
        </p:spPr>
      </p:pic>
    </p:spTree>
    <p:extLst>
      <p:ext uri="{BB962C8B-B14F-4D97-AF65-F5344CB8AC3E}">
        <p14:creationId xmlns:p14="http://schemas.microsoft.com/office/powerpoint/2010/main" val="35231518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txBox="1">
            <a:spLocks/>
          </p:cNvSpPr>
          <p:nvPr userDrawn="1"/>
        </p:nvSpPr>
        <p:spPr>
          <a:xfrm>
            <a:off x="467544" y="274638"/>
            <a:ext cx="7632848" cy="562074"/>
          </a:xfrm>
          <a:prstGeom prst="rect">
            <a:avLst/>
          </a:prstGeom>
          <a:noFill/>
        </p:spPr>
        <p:txBody>
          <a:bodyPr>
            <a:normAutofit/>
          </a:bodyPr>
          <a:lstStyle>
            <a:lvl1pPr algn="l" defTabSz="914400" rtl="0" eaLnBrk="1" latinLnBrk="0" hangingPunct="1">
              <a:lnSpc>
                <a:spcPct val="90000"/>
              </a:lnSpc>
              <a:spcBef>
                <a:spcPct val="0"/>
              </a:spcBef>
              <a:buNone/>
              <a:defRPr sz="2400" b="1" kern="1200">
                <a:solidFill>
                  <a:srgbClr val="63003C"/>
                </a:solidFill>
                <a:latin typeface="+mj-lt"/>
                <a:ea typeface="+mj-ea"/>
                <a:cs typeface="+mj-cs"/>
              </a:defRPr>
            </a:lvl1pPr>
          </a:lstStyle>
          <a:p>
            <a:endParaRPr lang="fr-FR" sz="2800" b="0" dirty="0">
              <a:solidFill>
                <a:srgbClr val="8B9688"/>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74615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u filet prune">
    <p:spTree>
      <p:nvGrpSpPr>
        <p:cNvPr id="1" name=""/>
        <p:cNvGrpSpPr/>
        <p:nvPr/>
      </p:nvGrpSpPr>
      <p:grpSpPr>
        <a:xfrm>
          <a:off x="0" y="0"/>
          <a:ext cx="0" cy="0"/>
          <a:chOff x="0" y="0"/>
          <a:chExt cx="0" cy="0"/>
        </a:xfrm>
      </p:grpSpPr>
      <p:sp>
        <p:nvSpPr>
          <p:cNvPr id="12" name="Rectangle 11"/>
          <p:cNvSpPr/>
          <p:nvPr userDrawn="1"/>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4" name="Titre 1"/>
          <p:cNvSpPr>
            <a:spLocks noGrp="1"/>
          </p:cNvSpPr>
          <p:nvPr>
            <p:ph type="title"/>
          </p:nvPr>
        </p:nvSpPr>
        <p:spPr>
          <a:xfrm>
            <a:off x="467544" y="274638"/>
            <a:ext cx="7632848" cy="562074"/>
          </a:xfrm>
          <a:noFill/>
        </p:spPr>
        <p:txBody>
          <a:bodyPr>
            <a:normAutofit/>
          </a:bodyPr>
          <a:lstStyle>
            <a:lvl1pPr>
              <a:defRPr lang="fr-FR" sz="2500" dirty="0">
                <a:solidFill>
                  <a:schemeClr val="bg1"/>
                </a:solidFill>
              </a:defRPr>
            </a:lvl1pPr>
          </a:lstStyle>
          <a:p>
            <a:r>
              <a:rPr lang="fr-FR" dirty="0" smtClean="0"/>
              <a:t>Modifiez le style du titre</a:t>
            </a:r>
            <a:endParaRPr lang="fr-FR" dirty="0"/>
          </a:p>
        </p:txBody>
      </p:sp>
      <p:sp>
        <p:nvSpPr>
          <p:cNvPr id="16" name="Espace réservé du numéro de diapositive 5"/>
          <p:cNvSpPr>
            <a:spLocks noGrp="1"/>
          </p:cNvSpPr>
          <p:nvPr>
            <p:ph type="sldNum" sz="quarter" idx="12"/>
          </p:nvPr>
        </p:nvSpPr>
        <p:spPr>
          <a:xfrm>
            <a:off x="467544" y="6356350"/>
            <a:ext cx="1080120" cy="365125"/>
          </a:xfrm>
          <a:prstGeom prst="rect">
            <a:avLst/>
          </a:prstGeom>
        </p:spPr>
        <p:txBody>
          <a:bodyPr/>
          <a:lstStyle>
            <a:lvl1pPr>
              <a:defRPr lang="fr-FR" sz="1000" smtClean="0">
                <a:solidFill>
                  <a:schemeClr val="tx1"/>
                </a:solidFill>
              </a:defRPr>
            </a:lvl1pPr>
          </a:lstStyle>
          <a:p>
            <a:fld id="{641C90A5-C474-45C2-8719-E69FDD0C6A55}" type="slidenum">
              <a:rPr>
                <a:solidFill>
                  <a:srgbClr val="63003C"/>
                </a:solidFill>
              </a:rPr>
              <a:pPr/>
              <a:t>‹N°›</a:t>
            </a:fld>
            <a:endParaRPr>
              <a:solidFill>
                <a:srgbClr val="63003C"/>
              </a:solidFill>
            </a:endParaRPr>
          </a:p>
        </p:txBody>
      </p:sp>
      <p:sp>
        <p:nvSpPr>
          <p:cNvPr id="19" name="Espace réservé du contenu 2"/>
          <p:cNvSpPr>
            <a:spLocks noGrp="1"/>
          </p:cNvSpPr>
          <p:nvPr>
            <p:ph idx="1"/>
          </p:nvPr>
        </p:nvSpPr>
        <p:spPr>
          <a:xfrm>
            <a:off x="467544" y="1556792"/>
            <a:ext cx="7632849" cy="4569371"/>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22" name="Imag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5516" y="6243046"/>
            <a:ext cx="1260000" cy="557742"/>
          </a:xfrm>
          <a:prstGeom prst="rect">
            <a:avLst/>
          </a:prstGeom>
        </p:spPr>
      </p:pic>
      <p:pic>
        <p:nvPicPr>
          <p:cNvPr id="17" name="Picture 13"/>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005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 contenu numéro">
    <p:spTree>
      <p:nvGrpSpPr>
        <p:cNvPr id="1" name=""/>
        <p:cNvGrpSpPr/>
        <p:nvPr/>
      </p:nvGrpSpPr>
      <p:grpSpPr>
        <a:xfrm>
          <a:off x="0" y="0"/>
          <a:ext cx="0" cy="0"/>
          <a:chOff x="0" y="0"/>
          <a:chExt cx="0" cy="0"/>
        </a:xfrm>
      </p:grpSpPr>
      <p:sp>
        <p:nvSpPr>
          <p:cNvPr id="20" name="Rectangle 19"/>
          <p:cNvSpPr/>
          <p:nvPr userDrawn="1"/>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21" name="Picture 1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Modifiez le style du titre</a:t>
            </a:r>
            <a:endParaRPr lang="fr-FR" dirty="0"/>
          </a:p>
        </p:txBody>
      </p:sp>
      <p:sp>
        <p:nvSpPr>
          <p:cNvPr id="13" name="Espace réservé du numéro de diapositive 5"/>
          <p:cNvSpPr>
            <a:spLocks noGrp="1"/>
          </p:cNvSpPr>
          <p:nvPr>
            <p:ph type="sldNum" sz="quarter" idx="12"/>
          </p:nvPr>
        </p:nvSpPr>
        <p:spPr>
          <a:xfrm>
            <a:off x="467544" y="6356350"/>
            <a:ext cx="1080120" cy="365125"/>
          </a:xfrm>
          <a:prstGeom prst="rect">
            <a:avLst/>
          </a:prstGeom>
        </p:spPr>
        <p:txBody>
          <a:bodyPr/>
          <a:lstStyle>
            <a:lvl1pPr>
              <a:defRPr lang="fr-FR" sz="1000" smtClean="0">
                <a:solidFill>
                  <a:schemeClr val="tx1"/>
                </a:solidFill>
              </a:defRPr>
            </a:lvl1pPr>
          </a:lstStyle>
          <a:p>
            <a:fld id="{641C90A5-C474-45C2-8719-E69FDD0C6A55}" type="slidenum">
              <a:rPr>
                <a:solidFill>
                  <a:srgbClr val="63003C"/>
                </a:solidFill>
              </a:rPr>
              <a:pPr/>
              <a:t>‹N°›</a:t>
            </a:fld>
            <a:endParaRPr dirty="0">
              <a:solidFill>
                <a:srgbClr val="63003C"/>
              </a:solidFill>
            </a:endParaRPr>
          </a:p>
        </p:txBody>
      </p:sp>
      <p:sp>
        <p:nvSpPr>
          <p:cNvPr id="14" name="Espace réservé du contenu 2"/>
          <p:cNvSpPr>
            <a:spLocks noGrp="1"/>
          </p:cNvSpPr>
          <p:nvPr>
            <p:ph idx="1"/>
          </p:nvPr>
        </p:nvSpPr>
        <p:spPr bwMode="gray">
          <a:xfrm>
            <a:off x="467544" y="1556792"/>
            <a:ext cx="7632848" cy="4641124"/>
          </a:xfrm>
        </p:spPr>
        <p:txBody>
          <a:bodyPr/>
          <a:lstStyle>
            <a:lvl1pPr marL="504000" indent="-504000">
              <a:spcBef>
                <a:spcPts val="1400"/>
              </a:spcBef>
              <a:spcAft>
                <a:spcPts val="0"/>
              </a:spcAft>
              <a:buClr>
                <a:srgbClr val="63003C"/>
              </a:buClr>
              <a:buSzPct val="150000"/>
              <a:buFont typeface="+mj-lt"/>
              <a:buAutoNum type="arabicPeriod"/>
              <a:defRPr/>
            </a:lvl1pPr>
            <a:lvl2pPr marL="504000">
              <a:buClr>
                <a:srgbClr val="63003C"/>
              </a:buClr>
              <a:defRPr/>
            </a:lvl2pPr>
            <a:lvl3pPr marL="504000">
              <a:buClr>
                <a:srgbClr val="63003C"/>
              </a:buClr>
              <a:defRPr/>
            </a:lvl3pPr>
            <a:lvl4pPr marL="684000">
              <a:buClr>
                <a:srgbClr val="63003C"/>
              </a:buClr>
              <a:defRPr/>
            </a:lvl4pPr>
            <a:lvl5pPr marL="684000" indent="0">
              <a:buClr>
                <a:srgbClr val="63003C"/>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5516" y="6243046"/>
            <a:ext cx="1260000" cy="557742"/>
          </a:xfrm>
          <a:prstGeom prst="rect">
            <a:avLst/>
          </a:prstGeom>
        </p:spPr>
      </p:pic>
      <p:pic>
        <p:nvPicPr>
          <p:cNvPr id="19" name="Picture 1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075734" y="1700808"/>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1870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46173-2B5A-4462-9100-69D7613B339B}" type="datetimeFigureOut">
              <a:rPr lang="fr-FR" smtClean="0">
                <a:solidFill>
                  <a:srgbClr val="63003C">
                    <a:tint val="75000"/>
                  </a:srgbClr>
                </a:solidFill>
              </a:rPr>
              <a:pPr/>
              <a:t>24/04/2019</a:t>
            </a:fld>
            <a:endParaRPr lang="fr-FR">
              <a:solidFill>
                <a:srgbClr val="63003C">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srgbClr val="63003C">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0FBA5-3649-4193-81EC-FC1C61F9B58C}" type="slidenum">
              <a:rPr lang="fr-FR" smtClean="0">
                <a:solidFill>
                  <a:srgbClr val="63003C">
                    <a:tint val="75000"/>
                  </a:srgbClr>
                </a:solidFill>
              </a:rPr>
              <a:pPr/>
              <a:t>‹N°›</a:t>
            </a:fld>
            <a:endParaRPr lang="fr-FR">
              <a:solidFill>
                <a:srgbClr val="63003C">
                  <a:tint val="75000"/>
                </a:srgbClr>
              </a:solidFill>
            </a:endParaRPr>
          </a:p>
        </p:txBody>
      </p:sp>
    </p:spTree>
    <p:extLst>
      <p:ext uri="{BB962C8B-B14F-4D97-AF65-F5344CB8AC3E}">
        <p14:creationId xmlns:p14="http://schemas.microsoft.com/office/powerpoint/2010/main" val="4143860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mp.opidor.fr/"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s://dmptool.org/community_resources" TargetMode="External"/><Relationship Id="rId4" Type="http://schemas.openxmlformats.org/officeDocument/2006/relationships/hyperlink" Target="https://dmponline.dcc.ac.uk/"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rd-alliance.github.io/metadata-directory/"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www.pangaea.de/"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www.doi.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doranum.fr/"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hyperlink" Target="http://www6.inra.fr/datapartage/"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prodinra.inra.fr/?locale=fr#!ConsultNotice:382263"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twitter.com/hashtag/GitHub?src=hash" TargetMode="External"/><Relationship Id="rId13" Type="http://schemas.openxmlformats.org/officeDocument/2006/relationships/hyperlink" Target="https://twitter.com/hashtag/DataScience?src=hash" TargetMode="External"/><Relationship Id="rId3" Type="http://schemas.openxmlformats.org/officeDocument/2006/relationships/hyperlink" Target="https://twitter.com/hashtag/openaccess?src=hash" TargetMode="External"/><Relationship Id="rId7" Type="http://schemas.openxmlformats.org/officeDocument/2006/relationships/hyperlink" Target="https://twitter.com/hashtag/Figshare?src=hash" TargetMode="External"/><Relationship Id="rId12" Type="http://schemas.openxmlformats.org/officeDocument/2006/relationships/hyperlink" Target="https://twitter.com/hashtag/DataManagement?src=hash" TargetMode="External"/><Relationship Id="rId2" Type="http://schemas.openxmlformats.org/officeDocument/2006/relationships/hyperlink" Target="https://twitter.com/hashtag/openscience?src=hash" TargetMode="Externa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hyperlink" Target="https://twitter.com/hashtag/arXiv?src=hash" TargetMode="External"/><Relationship Id="rId11" Type="http://schemas.openxmlformats.org/officeDocument/2006/relationships/hyperlink" Target="https://twitter.com/hashtag/RDAPlenary?src=hash" TargetMode="External"/><Relationship Id="rId5" Type="http://schemas.openxmlformats.org/officeDocument/2006/relationships/hyperlink" Target="https://twitter.com/hashtag/Hal?src=hash" TargetMode="External"/><Relationship Id="rId15" Type="http://schemas.openxmlformats.org/officeDocument/2006/relationships/hyperlink" Target="https://twitter.com/hashtag/EOSCpilot?src=hash" TargetMode="External"/><Relationship Id="rId10" Type="http://schemas.openxmlformats.org/officeDocument/2006/relationships/hyperlink" Target="https://twitter.com/hashtag/RDM?src=hash" TargetMode="External"/><Relationship Id="rId4" Type="http://schemas.openxmlformats.org/officeDocument/2006/relationships/hyperlink" Target="https://twitter.com/hashtag/zenodo?src=hash" TargetMode="External"/><Relationship Id="rId9" Type="http://schemas.openxmlformats.org/officeDocument/2006/relationships/hyperlink" Target="https://twitter.com/hashtag/H2020?src=hash" TargetMode="External"/><Relationship Id="rId14" Type="http://schemas.openxmlformats.org/officeDocument/2006/relationships/hyperlink" Target="https://twitter.com/hashtag/oclcresearch?src=hash"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mailto:donnees-recherche@universite-paris-saclay.fr"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jfif"/><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2348880"/>
            <a:ext cx="5328592" cy="2820112"/>
          </a:xfrm>
        </p:spPr>
        <p:txBody>
          <a:bodyPr>
            <a:normAutofit fontScale="90000"/>
          </a:bodyPr>
          <a:lstStyle/>
          <a:p>
            <a:pPr algn="ctr"/>
            <a:r>
              <a:rPr lang="fr-FR" dirty="0" smtClean="0">
                <a:latin typeface="Open Sans" panose="020B0606030504020204" pitchFamily="34" charset="0"/>
                <a:ea typeface="Open Sans" panose="020B0606030504020204" pitchFamily="34" charset="0"/>
                <a:cs typeface="Open Sans" panose="020B0606030504020204" pitchFamily="34" charset="0"/>
              </a:rPr>
              <a:t>Introduction aux données de la Recherche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80401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94611"/>
            <a:ext cx="7632848" cy="562074"/>
          </a:xfrm>
        </p:spPr>
        <p:txBody>
          <a:bodyPr>
            <a:normAutofit/>
          </a:bodyPr>
          <a:lstStyle/>
          <a:p>
            <a:r>
              <a:rPr lang="fr-FR" dirty="0" smtClean="0"/>
              <a:t>DMP</a:t>
            </a:r>
            <a:endParaRPr lang="fr-FR" dirty="0"/>
          </a:p>
        </p:txBody>
      </p:sp>
      <p:sp>
        <p:nvSpPr>
          <p:cNvPr id="9" name="Espace réservé du contenu 4"/>
          <p:cNvSpPr txBox="1">
            <a:spLocks/>
          </p:cNvSpPr>
          <p:nvPr/>
        </p:nvSpPr>
        <p:spPr>
          <a:xfrm>
            <a:off x="467544" y="2220827"/>
            <a:ext cx="7632849" cy="3008374"/>
          </a:xfrm>
          <a:prstGeom prst="rect">
            <a:avLst/>
          </a:prstGeom>
          <a:solidFill>
            <a:schemeClr val="accent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Open Sans" panose="020B0606030504020204" pitchFamily="34" charset="0"/>
              <a:buChar char="»"/>
              <a:defRPr sz="2000" kern="1200">
                <a:solidFill>
                  <a:schemeClr val="tx2">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Anticiper le stockage</a:t>
            </a:r>
          </a:p>
          <a:p>
            <a:endParaRPr lang="fr-FR" sz="1800" dirty="0" smtClean="0">
              <a:latin typeface="Open Sans" panose="020B0606030504020204" pitchFamily="34" charset="0"/>
              <a:ea typeface="Open Sans" panose="020B0606030504020204" pitchFamily="34" charset="0"/>
              <a:cs typeface="Open Sans" panose="020B0606030504020204" pitchFamily="34" charset="0"/>
            </a:endParaRPr>
          </a:p>
          <a:p>
            <a:r>
              <a:rPr lang="fr-FR" sz="1800" dirty="0" smtClean="0">
                <a:solidFill>
                  <a:schemeClr val="accent6"/>
                </a:solidFill>
                <a:latin typeface="Open Sans" panose="020B0606030504020204" pitchFamily="34" charset="0"/>
                <a:ea typeface="Open Sans" panose="020B0606030504020204" pitchFamily="34" charset="0"/>
                <a:cs typeface="Open Sans" panose="020B0606030504020204" pitchFamily="34" charset="0"/>
              </a:rPr>
              <a:t>Améliorer la visibilité du projet</a:t>
            </a:r>
          </a:p>
          <a:p>
            <a:endParaRPr lang="fr-FR" sz="1800" dirty="0" smtClean="0">
              <a:latin typeface="Open Sans" panose="020B0606030504020204" pitchFamily="34" charset="0"/>
              <a:ea typeface="Open Sans" panose="020B0606030504020204" pitchFamily="34" charset="0"/>
              <a:cs typeface="Open Sans" panose="020B0606030504020204" pitchFamily="34" charset="0"/>
            </a:endParaRPr>
          </a:p>
          <a:p>
            <a:r>
              <a:rPr lang="fr-FR" sz="18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Prévoir les coûts</a:t>
            </a:r>
          </a:p>
          <a:p>
            <a:endParaRPr lang="fr-FR" sz="1800" dirty="0">
              <a:latin typeface="Open Sans" panose="020B0606030504020204" pitchFamily="34" charset="0"/>
              <a:ea typeface="Open Sans" panose="020B0606030504020204" pitchFamily="34" charset="0"/>
              <a:cs typeface="Open Sans" panose="020B0606030504020204" pitchFamily="34" charset="0"/>
            </a:endParaRPr>
          </a:p>
          <a:p>
            <a:r>
              <a:rPr lang="fr-FR" sz="18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Satisfaire aux demandes du financeur</a:t>
            </a:r>
          </a:p>
        </p:txBody>
      </p:sp>
      <p:sp>
        <p:nvSpPr>
          <p:cNvPr id="10" name="Espace réservé du contenu 2"/>
          <p:cNvSpPr txBox="1">
            <a:spLocks/>
          </p:cNvSpPr>
          <p:nvPr/>
        </p:nvSpPr>
        <p:spPr>
          <a:xfrm>
            <a:off x="467544" y="764704"/>
            <a:ext cx="6570663" cy="45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Usages</a:t>
            </a:r>
            <a:endParaRPr lang="fr-F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Diagramme 10"/>
          <p:cNvGraphicFramePr/>
          <p:nvPr>
            <p:extLst>
              <p:ext uri="{D42A27DB-BD31-4B8C-83A1-F6EECF244321}">
                <p14:modId xmlns:p14="http://schemas.microsoft.com/office/powerpoint/2010/main" val="19988751"/>
              </p:ext>
            </p:extLst>
          </p:nvPr>
        </p:nvGraphicFramePr>
        <p:xfrm>
          <a:off x="3635896"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ZoneTexte 11"/>
          <p:cNvSpPr txBox="1"/>
          <p:nvPr/>
        </p:nvSpPr>
        <p:spPr>
          <a:xfrm>
            <a:off x="5004048" y="5733256"/>
            <a:ext cx="3816424" cy="230832"/>
          </a:xfrm>
          <a:prstGeom prst="rect">
            <a:avLst/>
          </a:prstGeom>
          <a:noFill/>
        </p:spPr>
        <p:txBody>
          <a:bodyPr wrap="square" rtlCol="0">
            <a:spAutoFit/>
          </a:bodyPr>
          <a:lstStyle/>
          <a:p>
            <a:r>
              <a:rPr lang="fr-FR" sz="900" dirty="0" smtClean="0"/>
              <a:t>Source : educause.edu</a:t>
            </a:r>
            <a:endParaRPr lang="fr-FR" sz="900" dirty="0"/>
          </a:p>
        </p:txBody>
      </p:sp>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627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5" y="287114"/>
            <a:ext cx="7632848" cy="562074"/>
          </a:xfrm>
        </p:spPr>
        <p:txBody>
          <a:bodyPr/>
          <a:lstStyle/>
          <a:p>
            <a:r>
              <a:rPr lang="fr-FR" dirty="0" smtClean="0"/>
              <a:t>DMP</a:t>
            </a:r>
            <a:endParaRPr lang="fr-FR" dirty="0"/>
          </a:p>
        </p:txBody>
      </p:sp>
      <p:sp>
        <p:nvSpPr>
          <p:cNvPr id="5" name="Espace réservé du contenu 4"/>
          <p:cNvSpPr>
            <a:spLocks noGrp="1"/>
          </p:cNvSpPr>
          <p:nvPr>
            <p:ph idx="1"/>
          </p:nvPr>
        </p:nvSpPr>
        <p:spPr>
          <a:xfrm>
            <a:off x="467545" y="1556792"/>
            <a:ext cx="4248472" cy="4569371"/>
          </a:xfrm>
        </p:spPr>
        <p:txBody>
          <a:bodyPr>
            <a:normAutofit/>
          </a:bodyPr>
          <a:lstStyle/>
          <a:p>
            <a:r>
              <a:rPr lang="fr-FR" sz="1800" dirty="0" smtClean="0"/>
              <a:t>Pour les établissements français, on utilise généralement </a:t>
            </a:r>
            <a:r>
              <a:rPr lang="fr-FR" sz="1800" dirty="0" smtClean="0">
                <a:hlinkClick r:id="rId3"/>
              </a:rPr>
              <a:t>DMP OPIDoR</a:t>
            </a:r>
            <a:r>
              <a:rPr lang="fr-FR" sz="1800" dirty="0" smtClean="0"/>
              <a:t>.</a:t>
            </a:r>
          </a:p>
          <a:p>
            <a:endParaRPr lang="fr-FR" sz="1800" dirty="0" smtClean="0"/>
          </a:p>
          <a:p>
            <a:endParaRPr lang="fr-FR" sz="1800" dirty="0" smtClean="0"/>
          </a:p>
          <a:p>
            <a:r>
              <a:rPr lang="fr-FR" sz="1800" dirty="0" smtClean="0"/>
              <a:t>Cet outil provient de </a:t>
            </a:r>
            <a:r>
              <a:rPr lang="fr-FR" sz="1800" dirty="0" smtClean="0">
                <a:hlinkClick r:id="rId4"/>
              </a:rPr>
              <a:t>DMP Online</a:t>
            </a:r>
            <a:r>
              <a:rPr lang="fr-FR" sz="1800" dirty="0" smtClean="0"/>
              <a:t>, proposé par le DCC et utile pour les établissements anglo-saxons.</a:t>
            </a:r>
            <a:endParaRPr lang="fr-FR" sz="1800" dirty="0"/>
          </a:p>
          <a:p>
            <a:endParaRPr lang="fr-FR" sz="1800" dirty="0" smtClean="0"/>
          </a:p>
          <a:p>
            <a:endParaRPr lang="fr-FR" sz="1800" dirty="0" smtClean="0"/>
          </a:p>
          <a:p>
            <a:r>
              <a:rPr lang="fr-FR" sz="1800" dirty="0" smtClean="0"/>
              <a:t>Des ressources et formations sont disponibles sur l’outil de l’</a:t>
            </a:r>
            <a:r>
              <a:rPr lang="fr-FR" sz="1800" dirty="0" err="1" smtClean="0"/>
              <a:t>University</a:t>
            </a:r>
            <a:r>
              <a:rPr lang="fr-FR" sz="1800" dirty="0" smtClean="0"/>
              <a:t> of </a:t>
            </a:r>
            <a:r>
              <a:rPr lang="fr-FR" sz="1800" dirty="0" err="1" smtClean="0"/>
              <a:t>California</a:t>
            </a:r>
            <a:r>
              <a:rPr lang="fr-FR" sz="1800" dirty="0" smtClean="0"/>
              <a:t>, </a:t>
            </a:r>
            <a:r>
              <a:rPr lang="fr-FR" sz="1800" dirty="0" smtClean="0">
                <a:hlinkClick r:id="rId5"/>
              </a:rPr>
              <a:t>DMP </a:t>
            </a:r>
            <a:r>
              <a:rPr lang="fr-FR" sz="1800" dirty="0" err="1" smtClean="0">
                <a:hlinkClick r:id="rId5"/>
              </a:rPr>
              <a:t>Tool</a:t>
            </a:r>
            <a:r>
              <a:rPr lang="fr-FR" sz="1800" dirty="0" smtClean="0"/>
              <a:t>.</a:t>
            </a:r>
            <a:endParaRPr lang="fr-FR" sz="1800" dirty="0"/>
          </a:p>
        </p:txBody>
      </p:sp>
      <p:sp>
        <p:nvSpPr>
          <p:cNvPr id="6" name="ZoneTexte 5"/>
          <p:cNvSpPr txBox="1"/>
          <p:nvPr/>
        </p:nvSpPr>
        <p:spPr>
          <a:xfrm>
            <a:off x="467544" y="774587"/>
            <a:ext cx="6480720" cy="369332"/>
          </a:xfrm>
          <a:prstGeom prst="rect">
            <a:avLst/>
          </a:prstGeom>
          <a:noFill/>
        </p:spPr>
        <p:txBody>
          <a:bodyPr wrap="square" rtlCol="0">
            <a:spAutoFit/>
          </a:bodyPr>
          <a:lstStyle/>
          <a:p>
            <a:r>
              <a:rPr lang="fr-FR" dirty="0" smtClean="0">
                <a:solidFill>
                  <a:schemeClr val="accent3"/>
                </a:solidFill>
              </a:rPr>
              <a:t>Outils de rédaction</a:t>
            </a:r>
            <a:endParaRPr lang="fr-FR" dirty="0">
              <a:solidFill>
                <a:schemeClr val="accent3"/>
              </a:solidFill>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336661"/>
            <a:ext cx="3607547" cy="1438225"/>
          </a:xfrm>
          <a:prstGeom prst="rect">
            <a:avLst/>
          </a:prstGeom>
        </p:spPr>
      </p:pic>
      <p:pic>
        <p:nvPicPr>
          <p:cNvPr id="11" name="Image 10"/>
          <p:cNvPicPr>
            <a:picLocks noChangeAspect="1"/>
          </p:cNvPicPr>
          <p:nvPr/>
        </p:nvPicPr>
        <p:blipFill>
          <a:blip r:embed="rId7"/>
          <a:stretch>
            <a:fillRect/>
          </a:stretch>
        </p:blipFill>
        <p:spPr>
          <a:xfrm>
            <a:off x="5076056" y="3933056"/>
            <a:ext cx="3683370" cy="1894833"/>
          </a:xfrm>
          <a:prstGeom prst="rect">
            <a:avLst/>
          </a:prstGeom>
        </p:spPr>
      </p:pic>
      <p:pic>
        <p:nvPicPr>
          <p:cNvPr id="12" name="Image 11"/>
          <p:cNvPicPr>
            <a:picLocks noChangeAspect="1"/>
          </p:cNvPicPr>
          <p:nvPr/>
        </p:nvPicPr>
        <p:blipFill>
          <a:blip r:embed="rId8"/>
          <a:stretch>
            <a:fillRect/>
          </a:stretch>
        </p:blipFill>
        <p:spPr>
          <a:xfrm>
            <a:off x="5076056" y="2843980"/>
            <a:ext cx="1209675" cy="1209675"/>
          </a:xfrm>
          <a:prstGeom prst="rect">
            <a:avLst/>
          </a:prstGeom>
        </p:spPr>
      </p:pic>
      <p:pic>
        <p:nvPicPr>
          <p:cNvPr id="13" name="Image 12"/>
          <p:cNvPicPr>
            <a:picLocks noChangeAspect="1"/>
          </p:cNvPicPr>
          <p:nvPr/>
        </p:nvPicPr>
        <p:blipFill>
          <a:blip r:embed="rId9"/>
          <a:stretch>
            <a:fillRect/>
          </a:stretch>
        </p:blipFill>
        <p:spPr>
          <a:xfrm>
            <a:off x="6291205" y="3072037"/>
            <a:ext cx="2832233" cy="972845"/>
          </a:xfrm>
          <a:prstGeom prst="rect">
            <a:avLst/>
          </a:prstGeom>
        </p:spPr>
      </p:pic>
      <p:cxnSp>
        <p:nvCxnSpPr>
          <p:cNvPr id="14" name="Connecteur droit 13"/>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423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r>
              <a:rPr lang="fr-FR" sz="1800" dirty="0" smtClean="0"/>
              <a:t>Création de nouveau plan</a:t>
            </a:r>
            <a:endParaRPr lang="fr-FR" sz="1800" dirty="0"/>
          </a:p>
        </p:txBody>
      </p:sp>
      <p:sp>
        <p:nvSpPr>
          <p:cNvPr id="4" name="ZoneTexte 3"/>
          <p:cNvSpPr txBox="1"/>
          <p:nvPr/>
        </p:nvSpPr>
        <p:spPr>
          <a:xfrm>
            <a:off x="467544" y="69269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840"/>
            <a:ext cx="9144000" cy="4273826"/>
          </a:xfrm>
          <a:prstGeom prst="rect">
            <a:avLst/>
          </a:prstGeom>
        </p:spPr>
      </p:pic>
      <p:cxnSp>
        <p:nvCxnSpPr>
          <p:cNvPr id="10" name="Connecteur droit 9"/>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9871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r>
              <a:rPr lang="fr-FR" sz="1800" dirty="0" smtClean="0"/>
              <a:t>Structure de base d’un DMP</a:t>
            </a:r>
            <a:endParaRPr lang="fr-FR" sz="1800" dirty="0"/>
          </a:p>
        </p:txBody>
      </p:sp>
      <p:sp>
        <p:nvSpPr>
          <p:cNvPr id="4" name="ZoneTexte 3"/>
          <p:cNvSpPr txBox="1"/>
          <p:nvPr/>
        </p:nvSpPr>
        <p:spPr>
          <a:xfrm>
            <a:off x="412574" y="683509"/>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6" name="Image 5"/>
          <p:cNvPicPr>
            <a:picLocks noChangeAspect="1"/>
          </p:cNvPicPr>
          <p:nvPr/>
        </p:nvPicPr>
        <p:blipFill>
          <a:blip r:embed="rId3"/>
          <a:stretch>
            <a:fillRect/>
          </a:stretch>
        </p:blipFill>
        <p:spPr>
          <a:xfrm>
            <a:off x="6369" y="2276872"/>
            <a:ext cx="9036496" cy="2968950"/>
          </a:xfrm>
          <a:prstGeom prst="rect">
            <a:avLst/>
          </a:prstGeom>
        </p:spPr>
      </p:pic>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4107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pPr marL="0" indent="0">
              <a:buNone/>
            </a:pPr>
            <a:r>
              <a:rPr lang="fr-FR" sz="1800" dirty="0" smtClean="0"/>
              <a:t>Synthèse des données utilisées</a:t>
            </a:r>
            <a:endParaRPr lang="fr-FR" sz="1800" dirty="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2" y="2100411"/>
            <a:ext cx="9073008" cy="4192453"/>
          </a:xfrm>
          <a:prstGeom prst="rect">
            <a:avLst/>
          </a:prstGeom>
        </p:spPr>
      </p:pic>
      <p:cxnSp>
        <p:nvCxnSpPr>
          <p:cNvPr id="9" name="Connecteur droit 8"/>
          <p:cNvCxnSpPr/>
          <p:nvPr/>
        </p:nvCxnSpPr>
        <p:spPr>
          <a:xfrm>
            <a:off x="0" y="1268760"/>
            <a:ext cx="0" cy="558924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3376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3" y="1404917"/>
            <a:ext cx="7632849" cy="434914"/>
          </a:xfrm>
        </p:spPr>
        <p:txBody>
          <a:bodyPr>
            <a:normAutofit/>
          </a:bodyPr>
          <a:lstStyle/>
          <a:p>
            <a:pPr marL="0" indent="0">
              <a:buNone/>
            </a:pPr>
            <a:r>
              <a:rPr lang="fr-FR" sz="1800" dirty="0" smtClean="0"/>
              <a:t>Mesures en vue de la </a:t>
            </a:r>
            <a:r>
              <a:rPr lang="fr-FR" sz="1800" dirty="0" err="1" smtClean="0"/>
              <a:t>trouvabilité</a:t>
            </a:r>
            <a:r>
              <a:rPr lang="fr-FR" sz="1800" dirty="0" smtClean="0"/>
              <a:t> des données :</a:t>
            </a:r>
          </a:p>
          <a:p>
            <a:pPr marL="0" indent="0">
              <a:buNone/>
            </a:pPr>
            <a:endParaRPr lang="fr-FR" sz="1800" dirty="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1" y="1839830"/>
            <a:ext cx="9066285" cy="4380481"/>
          </a:xfrm>
          <a:prstGeom prst="rect">
            <a:avLst/>
          </a:prstGeom>
        </p:spPr>
      </p:pic>
      <p:cxnSp>
        <p:nvCxnSpPr>
          <p:cNvPr id="9" name="Connecteur droit 8"/>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6" name="ZoneTexte 5"/>
          <p:cNvSpPr txBox="1"/>
          <p:nvPr/>
        </p:nvSpPr>
        <p:spPr>
          <a:xfrm>
            <a:off x="6084168" y="4293096"/>
            <a:ext cx="3528392" cy="1200329"/>
          </a:xfrm>
          <a:prstGeom prst="rect">
            <a:avLst/>
          </a:prstGeom>
          <a:noFill/>
        </p:spPr>
        <p:txBody>
          <a:bodyPr wrap="square" rtlCol="0">
            <a:spAutoFit/>
          </a:bodyPr>
          <a:lstStyle/>
          <a:p>
            <a:pPr marL="285750" indent="-285750">
              <a:buFont typeface="Arial" panose="020B0604020202020204" pitchFamily="34" charset="0"/>
              <a:buChar char="•"/>
            </a:pPr>
            <a:r>
              <a:rPr lang="fr-FR" dirty="0" smtClean="0">
                <a:solidFill>
                  <a:schemeClr val="tx2"/>
                </a:solidFill>
              </a:rPr>
              <a:t>Métadonnées</a:t>
            </a:r>
          </a:p>
          <a:p>
            <a:pPr marL="285750" indent="-285750">
              <a:buFont typeface="Arial" panose="020B0604020202020204" pitchFamily="34" charset="0"/>
              <a:buChar char="•"/>
            </a:pPr>
            <a:r>
              <a:rPr lang="fr-FR" dirty="0" smtClean="0"/>
              <a:t>Indexation</a:t>
            </a:r>
          </a:p>
          <a:p>
            <a:pPr marL="285750" indent="-285750">
              <a:buFont typeface="Arial" panose="020B0604020202020204" pitchFamily="34" charset="0"/>
              <a:buChar char="•"/>
            </a:pPr>
            <a:r>
              <a:rPr lang="fr-FR" dirty="0" smtClean="0">
                <a:solidFill>
                  <a:srgbClr val="C00000"/>
                </a:solidFill>
              </a:rPr>
              <a:t>Nommage</a:t>
            </a:r>
          </a:p>
          <a:p>
            <a:pPr marL="285750" indent="-285750">
              <a:buFont typeface="Arial" panose="020B0604020202020204" pitchFamily="34" charset="0"/>
              <a:buChar char="•"/>
            </a:pPr>
            <a:r>
              <a:rPr lang="fr-FR" dirty="0" err="1" smtClean="0">
                <a:solidFill>
                  <a:schemeClr val="accent1"/>
                </a:solidFill>
              </a:rPr>
              <a:t>Versionnement</a:t>
            </a:r>
            <a:endParaRPr lang="fr-FR" dirty="0">
              <a:solidFill>
                <a:schemeClr val="accent1"/>
              </a:solidFill>
            </a:endParaRPr>
          </a:p>
        </p:txBody>
      </p:sp>
    </p:spTree>
    <p:extLst>
      <p:ext uri="{BB962C8B-B14F-4D97-AF65-F5344CB8AC3E}">
        <p14:creationId xmlns:p14="http://schemas.microsoft.com/office/powerpoint/2010/main" val="1789135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6792"/>
            <a:ext cx="7632849" cy="1584175"/>
          </a:xfrm>
        </p:spPr>
        <p:txBody>
          <a:bodyPr>
            <a:normAutofit/>
          </a:bodyPr>
          <a:lstStyle/>
          <a:p>
            <a:pPr marL="0" indent="0">
              <a:buNone/>
            </a:pPr>
            <a:r>
              <a:rPr lang="fr-FR" sz="1800" dirty="0" smtClean="0"/>
              <a:t>Mesures en vue de l’accessibilité des données :</a:t>
            </a:r>
          </a:p>
          <a:p>
            <a:r>
              <a:rPr lang="fr-FR" sz="1800" dirty="0" smtClean="0">
                <a:solidFill>
                  <a:srgbClr val="C00000"/>
                </a:solidFill>
              </a:rPr>
              <a:t>Open </a:t>
            </a:r>
            <a:r>
              <a:rPr lang="fr-FR" sz="1800" dirty="0" err="1" smtClean="0">
                <a:solidFill>
                  <a:srgbClr val="C00000"/>
                </a:solidFill>
              </a:rPr>
              <a:t>access</a:t>
            </a:r>
            <a:r>
              <a:rPr lang="fr-FR" sz="1800" dirty="0" smtClean="0">
                <a:solidFill>
                  <a:srgbClr val="C00000"/>
                </a:solidFill>
              </a:rPr>
              <a:t>/embargo</a:t>
            </a:r>
          </a:p>
          <a:p>
            <a:r>
              <a:rPr lang="fr-FR" sz="1800" dirty="0" smtClean="0">
                <a:solidFill>
                  <a:schemeClr val="accent1"/>
                </a:solidFill>
              </a:rPr>
              <a:t>Entrepôt/archivage</a:t>
            </a:r>
          </a:p>
          <a:p>
            <a:endParaRPr lang="fr-FR" sz="1800" dirty="0"/>
          </a:p>
        </p:txBody>
      </p:sp>
      <p:sp>
        <p:nvSpPr>
          <p:cNvPr id="5" name="ZoneTexte 4"/>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3140968"/>
            <a:ext cx="9036495" cy="3041675"/>
          </a:xfrm>
          <a:prstGeom prst="rect">
            <a:avLst/>
          </a:prstGeom>
        </p:spPr>
      </p:pic>
      <p:cxnSp>
        <p:nvCxnSpPr>
          <p:cNvPr id="9" name="Connecteur droit 8"/>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6431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150962" y="1793141"/>
            <a:ext cx="5942816" cy="1224136"/>
          </a:xfrm>
        </p:spPr>
        <p:txBody>
          <a:bodyPr>
            <a:normAutofit/>
          </a:bodyPr>
          <a:lstStyle/>
          <a:p>
            <a:pPr marL="0" indent="0">
              <a:buNone/>
            </a:pPr>
            <a:r>
              <a:rPr lang="fr-FR" sz="1800" dirty="0" smtClean="0"/>
              <a:t>Mesures en vue de l’interopérabilité des données :</a:t>
            </a:r>
          </a:p>
          <a:p>
            <a:r>
              <a:rPr lang="fr-FR" sz="1800" dirty="0" smtClean="0">
                <a:solidFill>
                  <a:srgbClr val="C00000"/>
                </a:solidFill>
              </a:rPr>
              <a:t>Formats de données et métadonnées</a:t>
            </a:r>
          </a:p>
          <a:p>
            <a:r>
              <a:rPr lang="fr-FR" sz="1800" dirty="0" smtClean="0">
                <a:solidFill>
                  <a:schemeClr val="accent1"/>
                </a:solidFill>
              </a:rPr>
              <a:t>Vocabulaire et ontologies</a:t>
            </a:r>
            <a:endParaRPr lang="fr-FR" sz="1800" dirty="0">
              <a:solidFill>
                <a:schemeClr val="accent1"/>
              </a:solidFill>
            </a:endParaRPr>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789040"/>
            <a:ext cx="5942816" cy="1951150"/>
          </a:xfrm>
          <a:prstGeom prst="rect">
            <a:avLst/>
          </a:prstGeom>
        </p:spPr>
      </p:pic>
      <p:cxnSp>
        <p:nvCxnSpPr>
          <p:cNvPr id="6" name="Connecteur droit 5"/>
          <p:cNvCxnSpPr/>
          <p:nvPr/>
        </p:nvCxnSpPr>
        <p:spPr>
          <a:xfrm>
            <a:off x="0" y="1268760"/>
            <a:ext cx="0" cy="558924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23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1485"/>
            <a:ext cx="4877144" cy="1944215"/>
          </a:xfrm>
        </p:spPr>
        <p:txBody>
          <a:bodyPr>
            <a:normAutofit/>
          </a:bodyPr>
          <a:lstStyle/>
          <a:p>
            <a:pPr marL="0" indent="0">
              <a:buNone/>
            </a:pPr>
            <a:r>
              <a:rPr lang="fr-FR" sz="2000" dirty="0" smtClean="0"/>
              <a:t>Mesures en vue de la réutilisabilité des données :</a:t>
            </a:r>
          </a:p>
          <a:p>
            <a:r>
              <a:rPr lang="fr-FR" sz="2000" dirty="0" smtClean="0">
                <a:solidFill>
                  <a:schemeClr val="tx2"/>
                </a:solidFill>
              </a:rPr>
              <a:t>Licence/copyright</a:t>
            </a:r>
          </a:p>
          <a:p>
            <a:r>
              <a:rPr lang="fr-FR" sz="2000" dirty="0" smtClean="0">
                <a:solidFill>
                  <a:srgbClr val="C00000"/>
                </a:solidFill>
              </a:rPr>
              <a:t>Processus qualité</a:t>
            </a:r>
          </a:p>
          <a:p>
            <a:r>
              <a:rPr lang="fr-FR" sz="2000" dirty="0" smtClean="0">
                <a:solidFill>
                  <a:schemeClr val="accent1"/>
                </a:solidFill>
              </a:rPr>
              <a:t>Maintien dans le temps</a:t>
            </a:r>
            <a:endParaRPr lang="fr-FR" sz="2000" dirty="0">
              <a:solidFill>
                <a:schemeClr val="accent1"/>
              </a:solidFill>
            </a:endParaRPr>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501008"/>
            <a:ext cx="5237184" cy="2407677"/>
          </a:xfrm>
          <a:prstGeom prst="rect">
            <a:avLst/>
          </a:prstGeom>
        </p:spPr>
      </p:pic>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graphicFrame>
        <p:nvGraphicFramePr>
          <p:cNvPr id="9" name="Diagramme 8"/>
          <p:cNvGraphicFramePr/>
          <p:nvPr>
            <p:extLst>
              <p:ext uri="{D42A27DB-BD31-4B8C-83A1-F6EECF244321}">
                <p14:modId xmlns:p14="http://schemas.microsoft.com/office/powerpoint/2010/main" val="2762105415"/>
              </p:ext>
            </p:extLst>
          </p:nvPr>
        </p:nvGraphicFramePr>
        <p:xfrm>
          <a:off x="6084168" y="1801203"/>
          <a:ext cx="3059832"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7138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628801"/>
            <a:ext cx="7632849" cy="1800200"/>
          </a:xfrm>
        </p:spPr>
        <p:txBody>
          <a:bodyPr>
            <a:normAutofit/>
          </a:bodyPr>
          <a:lstStyle/>
          <a:p>
            <a:pPr marL="0" indent="0">
              <a:buNone/>
            </a:pPr>
            <a:r>
              <a:rPr lang="fr-FR" sz="1800" dirty="0" smtClean="0"/>
              <a:t>Synthèse de l’allocation des ressources :</a:t>
            </a:r>
          </a:p>
          <a:p>
            <a:r>
              <a:rPr lang="fr-FR" sz="1800" dirty="0" smtClean="0">
                <a:solidFill>
                  <a:schemeClr val="tx2"/>
                </a:solidFill>
              </a:rPr>
              <a:t>Coûts financiers</a:t>
            </a:r>
          </a:p>
          <a:p>
            <a:r>
              <a:rPr lang="fr-FR" sz="1800" dirty="0" smtClean="0">
                <a:solidFill>
                  <a:srgbClr val="C00000"/>
                </a:solidFill>
              </a:rPr>
              <a:t>Responsabilités</a:t>
            </a:r>
          </a:p>
          <a:p>
            <a:r>
              <a:rPr lang="fr-FR" sz="1800" dirty="0" smtClean="0">
                <a:solidFill>
                  <a:schemeClr val="accent1"/>
                </a:solidFill>
              </a:rPr>
              <a:t>Valeur apportée</a:t>
            </a:r>
            <a:endParaRPr lang="fr-FR" sz="1800" dirty="0">
              <a:solidFill>
                <a:schemeClr val="accent1"/>
              </a:solidFill>
            </a:endParaRPr>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429001"/>
            <a:ext cx="9108504" cy="1991383"/>
          </a:xfrm>
          <a:prstGeom prst="rect">
            <a:avLst/>
          </a:prstGeom>
        </p:spPr>
      </p:pic>
      <p:cxnSp>
        <p:nvCxnSpPr>
          <p:cNvPr id="9" name="Connecteur droit 8"/>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8522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3312368" cy="1080120"/>
          </a:xfrm>
        </p:spPr>
        <p:txBody>
          <a:bodyPr/>
          <a:lstStyle/>
          <a:p>
            <a:r>
              <a:rPr lang="fr-FR"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Plan de la présentation</a:t>
            </a:r>
            <a:endParaRPr lang="fr-FR"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Espace réservé du contenu 2"/>
          <p:cNvSpPr>
            <a:spLocks noGrp="1"/>
          </p:cNvSpPr>
          <p:nvPr>
            <p:ph idx="1"/>
          </p:nvPr>
        </p:nvSpPr>
        <p:spPr>
          <a:xfrm>
            <a:off x="5436096" y="2276872"/>
            <a:ext cx="3614468" cy="2448272"/>
          </a:xfrm>
        </p:spPr>
        <p:txBody>
          <a:bodyPr/>
          <a:lstStyle/>
          <a:p>
            <a:r>
              <a:rPr lang="fr-FR"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1. </a:t>
            </a:r>
            <a:r>
              <a:rPr lang="fr-FR" dirty="0">
                <a:latin typeface="Open Sans" panose="020B0606030504020204" pitchFamily="34" charset="0"/>
                <a:ea typeface="Open Sans" panose="020B0606030504020204" pitchFamily="34" charset="0"/>
                <a:cs typeface="Open Sans" panose="020B0606030504020204" pitchFamily="34" charset="0"/>
              </a:rPr>
              <a:t>L</a:t>
            </a:r>
            <a:r>
              <a:rPr lang="fr-FR" dirty="0" smtClean="0">
                <a:latin typeface="Open Sans" panose="020B0606030504020204" pitchFamily="34" charset="0"/>
                <a:ea typeface="Open Sans" panose="020B0606030504020204" pitchFamily="34" charset="0"/>
                <a:cs typeface="Open Sans" panose="020B0606030504020204" pitchFamily="34" charset="0"/>
              </a:rPr>
              <a:t>es données de la recherche, définition</a:t>
            </a:r>
          </a:p>
          <a:p>
            <a:r>
              <a:rPr lang="fr-FR" dirty="0">
                <a:solidFill>
                  <a:schemeClr val="accent1"/>
                </a:solidFill>
                <a:latin typeface="Open Sans" panose="020B0606030504020204" pitchFamily="34" charset="0"/>
                <a:ea typeface="Open Sans" panose="020B0606030504020204" pitchFamily="34" charset="0"/>
                <a:cs typeface="Open Sans" panose="020B0606030504020204" pitchFamily="34" charset="0"/>
              </a:rPr>
              <a:t>2</a:t>
            </a:r>
            <a:r>
              <a:rPr lang="fr-FR"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fr-FR" dirty="0" smtClean="0">
                <a:latin typeface="Open Sans" panose="020B0606030504020204" pitchFamily="34" charset="0"/>
                <a:ea typeface="Open Sans" panose="020B0606030504020204" pitchFamily="34" charset="0"/>
                <a:cs typeface="Open Sans" panose="020B0606030504020204" pitchFamily="34" charset="0"/>
              </a:rPr>
              <a:t>Définition et usage du DMP</a:t>
            </a:r>
          </a:p>
          <a:p>
            <a:r>
              <a:rPr lang="fr-FR" dirty="0">
                <a:solidFill>
                  <a:schemeClr val="accent4"/>
                </a:solidFill>
                <a:latin typeface="Open Sans" panose="020B0606030504020204" pitchFamily="34" charset="0"/>
                <a:ea typeface="Open Sans" panose="020B0606030504020204" pitchFamily="34" charset="0"/>
                <a:cs typeface="Open Sans" panose="020B0606030504020204" pitchFamily="34" charset="0"/>
              </a:rPr>
              <a:t>3</a:t>
            </a:r>
            <a:r>
              <a:rPr lang="fr-FR" dirty="0" smtClean="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fr-FR" dirty="0" smtClean="0">
                <a:latin typeface="Open Sans" panose="020B0606030504020204" pitchFamily="34" charset="0"/>
                <a:ea typeface="Open Sans" panose="020B0606030504020204" pitchFamily="34" charset="0"/>
                <a:cs typeface="Open Sans" panose="020B0606030504020204" pitchFamily="34" charset="0"/>
              </a:rPr>
              <a:t>Bonnes pratiques et rédaction d’un DMP </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582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724265"/>
            <a:ext cx="7632849" cy="1800199"/>
          </a:xfrm>
        </p:spPr>
        <p:txBody>
          <a:bodyPr>
            <a:normAutofit/>
          </a:bodyPr>
          <a:lstStyle/>
          <a:p>
            <a:pPr marL="0" indent="0">
              <a:buNone/>
            </a:pPr>
            <a:r>
              <a:rPr lang="fr-FR" sz="1800" dirty="0" smtClean="0"/>
              <a:t>Mesures pour le stockage sécurisé des données :</a:t>
            </a:r>
          </a:p>
          <a:p>
            <a:r>
              <a:rPr lang="fr-FR" sz="1800" dirty="0" smtClean="0">
                <a:solidFill>
                  <a:schemeClr val="tx2"/>
                </a:solidFill>
              </a:rPr>
              <a:t>Sauvegarde</a:t>
            </a:r>
          </a:p>
          <a:p>
            <a:r>
              <a:rPr lang="fr-FR" sz="1800" dirty="0" smtClean="0">
                <a:solidFill>
                  <a:srgbClr val="C00000"/>
                </a:solidFill>
              </a:rPr>
              <a:t>Transferts sécurisés</a:t>
            </a:r>
          </a:p>
          <a:p>
            <a:r>
              <a:rPr lang="fr-FR" sz="1800" dirty="0" smtClean="0">
                <a:solidFill>
                  <a:schemeClr val="accent1"/>
                </a:solidFill>
              </a:rPr>
              <a:t>Archivage pérenne</a:t>
            </a:r>
            <a:endParaRPr lang="fr-FR" sz="1800" dirty="0">
              <a:solidFill>
                <a:schemeClr val="accent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933056"/>
            <a:ext cx="9108504" cy="1697551"/>
          </a:xfrm>
          <a:prstGeom prst="rect">
            <a:avLst/>
          </a:prstGeom>
        </p:spPr>
      </p:pic>
      <p:sp>
        <p:nvSpPr>
          <p:cNvPr id="5" name="ZoneTexte 4"/>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0321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6792"/>
            <a:ext cx="7632849" cy="2376264"/>
          </a:xfrm>
        </p:spPr>
        <p:txBody>
          <a:bodyPr>
            <a:normAutofit/>
          </a:bodyPr>
          <a:lstStyle/>
          <a:p>
            <a:pPr marL="0" indent="0">
              <a:buNone/>
            </a:pPr>
            <a:r>
              <a:rPr lang="fr-FR" sz="1800" dirty="0" smtClean="0"/>
              <a:t>Aspects éthiques de la  récolte et de la conservation des données :</a:t>
            </a:r>
          </a:p>
          <a:p>
            <a:r>
              <a:rPr lang="fr-FR" sz="1800" dirty="0" smtClean="0">
                <a:solidFill>
                  <a:schemeClr val="tx2"/>
                </a:solidFill>
              </a:rPr>
              <a:t>Secret défense</a:t>
            </a:r>
          </a:p>
          <a:p>
            <a:r>
              <a:rPr lang="fr-FR" sz="1800" dirty="0" smtClean="0"/>
              <a:t>Secret industriel</a:t>
            </a:r>
          </a:p>
          <a:p>
            <a:r>
              <a:rPr lang="fr-FR" sz="1800" dirty="0" smtClean="0">
                <a:solidFill>
                  <a:srgbClr val="C00000"/>
                </a:solidFill>
              </a:rPr>
              <a:t>Secret médical</a:t>
            </a:r>
          </a:p>
          <a:p>
            <a:r>
              <a:rPr lang="fr-FR" sz="1800" dirty="0" smtClean="0">
                <a:solidFill>
                  <a:schemeClr val="accent1"/>
                </a:solidFill>
              </a:rPr>
              <a:t>Données personnelles</a:t>
            </a:r>
            <a:endParaRPr lang="fr-FR" sz="1800" dirty="0">
              <a:solidFill>
                <a:schemeClr val="accent1"/>
              </a:solidFill>
            </a:endParaRPr>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933056"/>
            <a:ext cx="9108504" cy="1740397"/>
          </a:xfrm>
          <a:prstGeom prst="rect">
            <a:avLst/>
          </a:prstGeom>
        </p:spPr>
      </p:pic>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376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6793"/>
            <a:ext cx="7632849" cy="1800200"/>
          </a:xfrm>
        </p:spPr>
        <p:txBody>
          <a:bodyPr>
            <a:normAutofit/>
          </a:bodyPr>
          <a:lstStyle/>
          <a:p>
            <a:pPr marL="0" indent="0">
              <a:buNone/>
            </a:pPr>
            <a:r>
              <a:rPr lang="fr-FR" sz="1800" dirty="0" smtClean="0"/>
              <a:t>Informations supplémentaires :</a:t>
            </a:r>
          </a:p>
          <a:p>
            <a:r>
              <a:rPr lang="fr-FR" sz="1800" dirty="0" smtClean="0">
                <a:solidFill>
                  <a:srgbClr val="C00000"/>
                </a:solidFill>
              </a:rPr>
              <a:t>Autres financeurs</a:t>
            </a:r>
          </a:p>
          <a:p>
            <a:r>
              <a:rPr lang="fr-FR" sz="1800" dirty="0" smtClean="0">
                <a:solidFill>
                  <a:schemeClr val="accent1"/>
                </a:solidFill>
              </a:rPr>
              <a:t>Spécificités d’établissement</a:t>
            </a:r>
            <a:endParaRPr lang="fr-FR" sz="1800" dirty="0">
              <a:solidFill>
                <a:schemeClr val="accent1"/>
              </a:solidFill>
            </a:endParaRPr>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OPIDoR</a:t>
            </a:r>
            <a:endParaRPr lang="fr-FR" dirty="0">
              <a:solidFill>
                <a:schemeClr val="accent3"/>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356992"/>
            <a:ext cx="9108504" cy="2413258"/>
          </a:xfrm>
          <a:prstGeom prst="rect">
            <a:avLst/>
          </a:prstGeom>
        </p:spPr>
      </p:pic>
      <p:cxnSp>
        <p:nvCxnSpPr>
          <p:cNvPr id="8" name="Connecteur droit 7"/>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649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6793"/>
            <a:ext cx="7632849" cy="692136"/>
          </a:xfrm>
        </p:spPr>
        <p:txBody>
          <a:bodyPr>
            <a:normAutofit/>
          </a:bodyPr>
          <a:lstStyle/>
          <a:p>
            <a:r>
              <a:rPr lang="fr-FR" sz="1800" dirty="0" smtClean="0"/>
              <a:t>Exemple de modèle de métadonnées : le Dublin </a:t>
            </a:r>
            <a:r>
              <a:rPr lang="fr-FR" sz="1800" dirty="0" err="1" smtClean="0"/>
              <a:t>Core</a:t>
            </a:r>
            <a:endParaRPr lang="fr-FR" sz="1800" dirty="0"/>
          </a:p>
        </p:txBody>
      </p:sp>
      <p:sp>
        <p:nvSpPr>
          <p:cNvPr id="5" name="ZoneTexte 4"/>
          <p:cNvSpPr txBox="1"/>
          <p:nvPr/>
        </p:nvSpPr>
        <p:spPr>
          <a:xfrm>
            <a:off x="323528"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cxnSp>
        <p:nvCxnSpPr>
          <p:cNvPr id="7" name="Connecteur droit 6"/>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graphicFrame>
        <p:nvGraphicFramePr>
          <p:cNvPr id="8" name="Tableau 7"/>
          <p:cNvGraphicFramePr>
            <a:graphicFrameLocks noGrp="1"/>
          </p:cNvGraphicFramePr>
          <p:nvPr>
            <p:extLst>
              <p:ext uri="{D42A27DB-BD31-4B8C-83A1-F6EECF244321}">
                <p14:modId xmlns:p14="http://schemas.microsoft.com/office/powerpoint/2010/main" val="3205046352"/>
              </p:ext>
            </p:extLst>
          </p:nvPr>
        </p:nvGraphicFramePr>
        <p:xfrm>
          <a:off x="2195736" y="2248929"/>
          <a:ext cx="4190950" cy="3152800"/>
        </p:xfrm>
        <a:graphic>
          <a:graphicData uri="http://schemas.openxmlformats.org/drawingml/2006/table">
            <a:tbl>
              <a:tblPr>
                <a:tableStyleId>{C4B1156A-380E-4F78-BDF5-A606A8083BF9}</a:tableStyleId>
              </a:tblPr>
              <a:tblGrid>
                <a:gridCol w="1008112"/>
                <a:gridCol w="3182838"/>
              </a:tblGrid>
              <a:tr h="190500">
                <a:tc>
                  <a:txBody>
                    <a:bodyPr/>
                    <a:lstStyle/>
                    <a:p>
                      <a:pPr algn="l" fontAlgn="b"/>
                      <a:r>
                        <a:rPr lang="fr-FR" sz="1100" u="none" strike="noStrike">
                          <a:effectLst/>
                        </a:rPr>
                        <a:t>Titre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du texte ou du contenu</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Sujet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peut être complété par des vocabulaires spécifiques</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Description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colorimétrie, images insérées dans un texte etc.</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Source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revue ou base de donnée d'où le contenu vient</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Langue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à normaliser, peut être multiple</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Relation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si tiré ou à l'origine d'un autre objet</a:t>
                      </a:r>
                      <a:endParaRPr lang="fr-FR" sz="1100" b="0" i="0" u="none" strike="noStrike">
                        <a:solidFill>
                          <a:srgbClr val="000000"/>
                        </a:solidFill>
                        <a:effectLst/>
                        <a:latin typeface="Calibri" panose="020F0502020204030204" pitchFamily="34" charset="0"/>
                      </a:endParaRPr>
                    </a:p>
                  </a:txBody>
                  <a:tcPr marL="9525" marR="9525" marT="9525" marB="0" anchor="b"/>
                </a:tc>
              </a:tr>
              <a:tr h="331495">
                <a:tc>
                  <a:txBody>
                    <a:bodyPr/>
                    <a:lstStyle/>
                    <a:p>
                      <a:pPr algn="l" fontAlgn="b"/>
                      <a:r>
                        <a:rPr lang="fr-FR" sz="1100" u="none" strike="noStrike">
                          <a:effectLst/>
                        </a:rPr>
                        <a:t>Couverture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zone géographique concernée</a:t>
                      </a:r>
                      <a:endParaRPr lang="fr-FR"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Créateur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auteur principal</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Editeur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s'applique surtout aux textes</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Contributeur</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toutes formes d'auteurs secondaires</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Droits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licences le cas échéant</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Date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de parution ou de création</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Type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image, texte, audiovisuel</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Format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dimensions ou format informatique</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Identifiant</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tous les types d'identifiants</a:t>
                      </a:r>
                      <a:endParaRPr lang="fr-FR"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99381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6793"/>
            <a:ext cx="7992888" cy="305172"/>
          </a:xfrm>
        </p:spPr>
        <p:txBody>
          <a:bodyPr>
            <a:noAutofit/>
          </a:bodyPr>
          <a:lstStyle/>
          <a:p>
            <a:r>
              <a:rPr lang="fr-FR" sz="1800" dirty="0" smtClean="0"/>
              <a:t>Modèles de métadonnées : </a:t>
            </a:r>
            <a:r>
              <a:rPr lang="fr-FR" sz="1800" dirty="0" smtClean="0">
                <a:hlinkClick r:id="rId3"/>
              </a:rPr>
              <a:t>rd-alliance.github.io/</a:t>
            </a:r>
            <a:r>
              <a:rPr lang="fr-FR" sz="1800" dirty="0" err="1" smtClean="0">
                <a:hlinkClick r:id="rId3"/>
              </a:rPr>
              <a:t>metadata</a:t>
            </a:r>
            <a:r>
              <a:rPr lang="fr-FR" sz="1800" dirty="0" smtClean="0">
                <a:hlinkClick r:id="rId3"/>
              </a:rPr>
              <a:t>-directory/</a:t>
            </a:r>
            <a:endParaRPr lang="fr-FR" sz="1800" dirty="0"/>
          </a:p>
        </p:txBody>
      </p:sp>
      <p:sp>
        <p:nvSpPr>
          <p:cNvPr id="4" name="ZoneTexte 3"/>
          <p:cNvSpPr txBox="1"/>
          <p:nvPr/>
        </p:nvSpPr>
        <p:spPr>
          <a:xfrm>
            <a:off x="323528"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861965"/>
            <a:ext cx="8388424" cy="4406327"/>
          </a:xfrm>
          <a:prstGeom prst="rect">
            <a:avLst/>
          </a:prstGeom>
        </p:spPr>
      </p:pic>
      <p:cxnSp>
        <p:nvCxnSpPr>
          <p:cNvPr id="7" name="Connecteur droit 6"/>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00119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73692443"/>
              </p:ext>
            </p:extLst>
          </p:nvPr>
        </p:nvGraphicFramePr>
        <p:xfrm>
          <a:off x="468311" y="1484776"/>
          <a:ext cx="8280152" cy="4755201"/>
        </p:xfrm>
        <a:graphic>
          <a:graphicData uri="http://schemas.openxmlformats.org/drawingml/2006/table">
            <a:tbl>
              <a:tblPr firstRow="1" bandRow="1">
                <a:tableStyleId>{F5AB1C69-6EDB-4FF4-983F-18BD219EF322}</a:tableStyleId>
              </a:tblPr>
              <a:tblGrid>
                <a:gridCol w="3455617"/>
                <a:gridCol w="4824535"/>
              </a:tblGrid>
              <a:tr h="370147">
                <a:tc gridSpan="2">
                  <a:txBody>
                    <a:bodyPr/>
                    <a:lstStyle/>
                    <a:p>
                      <a:pPr algn="ctr" fontAlgn="ctr"/>
                      <a:r>
                        <a:rPr lang="fr-FR" sz="1800" b="1" i="0" u="none" strike="noStrike" dirty="0">
                          <a:solidFill>
                            <a:schemeClr val="tx1"/>
                          </a:solidFill>
                          <a:effectLst/>
                          <a:latin typeface="Open Sans" panose="020B0606030504020204" pitchFamily="34" charset="0"/>
                        </a:rPr>
                        <a:t>Plan de classement de \DMP</a:t>
                      </a:r>
                    </a:p>
                  </a:txBody>
                  <a:tcPr marL="9525" marR="9525" marT="9525" marB="0" anchor="ctr"/>
                </a:tc>
                <a:tc hMerge="1">
                  <a:txBody>
                    <a:bodyPr/>
                    <a:lstStyle/>
                    <a:p>
                      <a:endParaRPr lang="fr-FR"/>
                    </a:p>
                  </a:txBody>
                  <a:tcPr/>
                </a:tc>
              </a:tr>
              <a:tr h="383999">
                <a:tc>
                  <a:txBody>
                    <a:bodyPr/>
                    <a:lstStyle/>
                    <a:p>
                      <a:endParaRPr lang="fr-FR" dirty="0"/>
                    </a:p>
                  </a:txBody>
                  <a:tcPr/>
                </a:tc>
                <a:tc>
                  <a:txBody>
                    <a:bodyPr/>
                    <a:lstStyle/>
                    <a:p>
                      <a:endParaRPr lang="fr-FR"/>
                    </a:p>
                  </a:txBody>
                  <a:tcPr/>
                </a:tc>
              </a:tr>
              <a:tr h="234000">
                <a:tc>
                  <a:txBody>
                    <a:bodyPr/>
                    <a:lstStyle/>
                    <a:p>
                      <a:pPr algn="ctr" fontAlgn="ctr"/>
                      <a:r>
                        <a:rPr lang="fr-FR" sz="1200" b="1" i="0" u="none" strike="noStrike" dirty="0">
                          <a:solidFill>
                            <a:schemeClr val="accent4">
                              <a:lumMod val="75000"/>
                            </a:schemeClr>
                          </a:solidFill>
                          <a:effectLst/>
                          <a:latin typeface="Open Sans" panose="020B0606030504020204" pitchFamily="34" charset="0"/>
                        </a:rPr>
                        <a:t>Niveau 1</a:t>
                      </a:r>
                    </a:p>
                  </a:txBody>
                  <a:tcPr marL="9525" marR="9525" marT="9525" marB="0" anchor="ctr">
                    <a:solidFill>
                      <a:schemeClr val="accent4">
                        <a:lumMod val="20000"/>
                        <a:lumOff val="80000"/>
                      </a:schemeClr>
                    </a:solidFill>
                  </a:tcPr>
                </a:tc>
                <a:tc>
                  <a:txBody>
                    <a:bodyPr/>
                    <a:lstStyle/>
                    <a:p>
                      <a:pPr algn="l" fontAlgn="ctr"/>
                      <a:r>
                        <a:rPr lang="fr-FR" sz="1400" b="1" i="0" u="none" strike="noStrike" dirty="0">
                          <a:solidFill>
                            <a:schemeClr val="accent4">
                              <a:lumMod val="75000"/>
                            </a:schemeClr>
                          </a:solidFill>
                          <a:effectLst/>
                          <a:latin typeface="Open Sans" panose="020B0606030504020204" pitchFamily="34" charset="0"/>
                        </a:rPr>
                        <a:t>1_DMP_Docs_officiels</a:t>
                      </a:r>
                    </a:p>
                  </a:txBody>
                  <a:tcPr marL="9525" marR="9525" marT="9525" marB="0" anchor="ctr">
                    <a:solidFill>
                      <a:schemeClr val="accent4">
                        <a:lumMod val="20000"/>
                        <a:lumOff val="80000"/>
                      </a:schemeClr>
                    </a:solidFill>
                  </a:tcPr>
                </a:tc>
              </a:tr>
              <a:tr h="202000">
                <a:tc>
                  <a:txBody>
                    <a:bodyPr/>
                    <a:lstStyle/>
                    <a:p>
                      <a:pPr algn="ctr" fontAlgn="ctr"/>
                      <a:r>
                        <a:rPr lang="fr-FR" sz="1200" b="1" i="0" u="none" strike="noStrike" dirty="0">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1_Documentation_Europeenne</a:t>
                      </a:r>
                    </a:p>
                  </a:txBody>
                  <a:tcPr marL="9525" marR="9525" marT="9525" marB="0" anchor="ct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2_Autres_docs</a:t>
                      </a:r>
                    </a:p>
                  </a:txBody>
                  <a:tcPr marL="9525" marR="9525" marT="9525" marB="0" anchor="ctr"/>
                </a:tc>
              </a:tr>
              <a:tr h="234000">
                <a:tc>
                  <a:txBody>
                    <a:bodyPr/>
                    <a:lstStyle/>
                    <a:p>
                      <a:pPr algn="ctr" fontAlgn="ctr"/>
                      <a:r>
                        <a:rPr lang="fr-FR" sz="1200" b="1" i="0" u="none" strike="noStrike" dirty="0">
                          <a:solidFill>
                            <a:schemeClr val="accent4">
                              <a:lumMod val="75000"/>
                            </a:schemeClr>
                          </a:solidFill>
                          <a:effectLst/>
                          <a:latin typeface="Open Sans" panose="020B0606030504020204" pitchFamily="34" charset="0"/>
                        </a:rPr>
                        <a:t>Niveau 1</a:t>
                      </a:r>
                    </a:p>
                  </a:txBody>
                  <a:tcPr marL="9525" marR="9525" marT="9525" marB="0" anchor="ctr">
                    <a:solidFill>
                      <a:schemeClr val="accent4">
                        <a:lumMod val="20000"/>
                        <a:lumOff val="80000"/>
                      </a:schemeClr>
                    </a:solidFill>
                  </a:tcPr>
                </a:tc>
                <a:tc>
                  <a:txBody>
                    <a:bodyPr/>
                    <a:lstStyle/>
                    <a:p>
                      <a:pPr algn="l" fontAlgn="ctr"/>
                      <a:r>
                        <a:rPr lang="fr-FR" sz="1400" b="1" i="0" u="none" strike="noStrike" dirty="0">
                          <a:solidFill>
                            <a:schemeClr val="accent4">
                              <a:lumMod val="75000"/>
                            </a:schemeClr>
                          </a:solidFill>
                          <a:effectLst/>
                          <a:latin typeface="Open Sans" panose="020B0606030504020204" pitchFamily="34" charset="0"/>
                        </a:rPr>
                        <a:t>2_DMP_Etat_des_lieux</a:t>
                      </a:r>
                    </a:p>
                  </a:txBody>
                  <a:tcPr marL="9525" marR="9525" marT="9525" marB="0" anchor="ctr">
                    <a:solidFill>
                      <a:schemeClr val="accent4">
                        <a:lumMod val="20000"/>
                        <a:lumOff val="80000"/>
                      </a:schemeClr>
                    </a:solidFill>
                  </a:tcP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1_mails_contacts</a:t>
                      </a:r>
                    </a:p>
                  </a:txBody>
                  <a:tcPr marL="9525" marR="9525" marT="9525" marB="0" anchor="ct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dirty="0">
                          <a:solidFill>
                            <a:schemeClr val="accent4">
                              <a:lumMod val="75000"/>
                            </a:schemeClr>
                          </a:solidFill>
                          <a:effectLst/>
                          <a:latin typeface="Open Sans" panose="020B0606030504020204" pitchFamily="34" charset="0"/>
                        </a:rPr>
                        <a:t>2_donnees_recoltees</a:t>
                      </a:r>
                    </a:p>
                  </a:txBody>
                  <a:tcPr marL="9525" marR="9525" marT="9525" marB="0" anchor="ctr"/>
                </a:tc>
              </a:tr>
              <a:tr h="234000">
                <a:tc>
                  <a:txBody>
                    <a:bodyPr/>
                    <a:lstStyle/>
                    <a:p>
                      <a:pPr algn="ctr" fontAlgn="ctr"/>
                      <a:r>
                        <a:rPr lang="fr-FR" sz="1200" b="1" i="0" u="none" strike="noStrike" dirty="0">
                          <a:solidFill>
                            <a:schemeClr val="accent4">
                              <a:lumMod val="75000"/>
                            </a:schemeClr>
                          </a:solidFill>
                          <a:effectLst/>
                          <a:latin typeface="Open Sans" panose="020B0606030504020204" pitchFamily="34" charset="0"/>
                        </a:rPr>
                        <a:t>Niveau 1</a:t>
                      </a:r>
                    </a:p>
                  </a:txBody>
                  <a:tcPr marL="9525" marR="9525" marT="9525" marB="0" anchor="ctr">
                    <a:solidFill>
                      <a:schemeClr val="accent4">
                        <a:lumMod val="20000"/>
                        <a:lumOff val="80000"/>
                      </a:schemeClr>
                    </a:solidFill>
                  </a:tcPr>
                </a:tc>
                <a:tc>
                  <a:txBody>
                    <a:bodyPr/>
                    <a:lstStyle/>
                    <a:p>
                      <a:pPr algn="l" fontAlgn="ctr"/>
                      <a:r>
                        <a:rPr lang="fr-FR" sz="1400" b="1" i="0" u="none" strike="noStrike" dirty="0">
                          <a:solidFill>
                            <a:schemeClr val="accent4">
                              <a:lumMod val="75000"/>
                            </a:schemeClr>
                          </a:solidFill>
                          <a:effectLst/>
                          <a:latin typeface="Open Sans" panose="020B0606030504020204" pitchFamily="34" charset="0"/>
                        </a:rPr>
                        <a:t>3_DMP_Presentations_Communication</a:t>
                      </a:r>
                    </a:p>
                  </a:txBody>
                  <a:tcPr marL="9525" marR="9525" marT="9525" marB="0" anchor="ctr">
                    <a:solidFill>
                      <a:schemeClr val="accent4">
                        <a:lumMod val="20000"/>
                        <a:lumOff val="80000"/>
                      </a:schemeClr>
                    </a:solidFill>
                  </a:tcP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dirty="0">
                          <a:solidFill>
                            <a:schemeClr val="accent4">
                              <a:lumMod val="75000"/>
                            </a:schemeClr>
                          </a:solidFill>
                          <a:effectLst/>
                          <a:latin typeface="Open Sans" panose="020B0606030504020204" pitchFamily="34" charset="0"/>
                        </a:rPr>
                        <a:t>1_Pres_com_formations</a:t>
                      </a:r>
                    </a:p>
                  </a:txBody>
                  <a:tcPr marL="9525" marR="9525" marT="9525" marB="0" anchor="ct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2_syntheses_de_travail</a:t>
                      </a:r>
                    </a:p>
                  </a:txBody>
                  <a:tcPr marL="9525" marR="9525" marT="9525" marB="0" anchor="ctr"/>
                </a:tc>
              </a:tr>
              <a:tr h="205055">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3_reunions</a:t>
                      </a:r>
                    </a:p>
                  </a:txBody>
                  <a:tcPr marL="9525" marR="9525" marT="9525" marB="0" anchor="ctr"/>
                </a:tc>
              </a:tr>
              <a:tr h="234000">
                <a:tc>
                  <a:txBody>
                    <a:bodyPr/>
                    <a:lstStyle/>
                    <a:p>
                      <a:pPr algn="ctr" fontAlgn="ctr"/>
                      <a:r>
                        <a:rPr lang="fr-FR" sz="1200" b="1" i="0" u="none" strike="noStrike" dirty="0">
                          <a:solidFill>
                            <a:schemeClr val="accent4">
                              <a:lumMod val="75000"/>
                            </a:schemeClr>
                          </a:solidFill>
                          <a:effectLst/>
                          <a:latin typeface="Open Sans" panose="020B0606030504020204" pitchFamily="34" charset="0"/>
                        </a:rPr>
                        <a:t>Niveau 1</a:t>
                      </a:r>
                    </a:p>
                  </a:txBody>
                  <a:tcPr marL="9525" marR="9525" marT="9525" marB="0" anchor="ctr">
                    <a:solidFill>
                      <a:schemeClr val="accent4">
                        <a:lumMod val="20000"/>
                        <a:lumOff val="80000"/>
                      </a:schemeClr>
                    </a:solidFill>
                  </a:tcPr>
                </a:tc>
                <a:tc>
                  <a:txBody>
                    <a:bodyPr/>
                    <a:lstStyle/>
                    <a:p>
                      <a:pPr algn="l" fontAlgn="ctr"/>
                      <a:r>
                        <a:rPr lang="fr-FR" sz="1400" b="1" i="0" u="none" strike="noStrike" dirty="0">
                          <a:solidFill>
                            <a:schemeClr val="accent4">
                              <a:lumMod val="75000"/>
                            </a:schemeClr>
                          </a:solidFill>
                          <a:effectLst/>
                          <a:latin typeface="Open Sans" panose="020B0606030504020204" pitchFamily="34" charset="0"/>
                        </a:rPr>
                        <a:t>4_DMP_Sociologie</a:t>
                      </a:r>
                    </a:p>
                  </a:txBody>
                  <a:tcPr marL="9525" marR="9525" marT="9525" marB="0" anchor="ctr">
                    <a:solidFill>
                      <a:schemeClr val="accent4">
                        <a:lumMod val="20000"/>
                        <a:lumOff val="80000"/>
                      </a:schemeClr>
                    </a:solidFill>
                  </a:tcP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1_questionnaires</a:t>
                      </a:r>
                    </a:p>
                  </a:txBody>
                  <a:tcPr marL="9525" marR="9525" marT="9525" marB="0" anchor="ctr"/>
                </a:tc>
              </a:tr>
              <a:tr h="202000">
                <a:tc>
                  <a:txBody>
                    <a:bodyPr/>
                    <a:lstStyle/>
                    <a:p>
                      <a:pPr algn="ctr" fontAlgn="ctr"/>
                      <a:r>
                        <a:rPr lang="fr-FR" sz="1200" b="0" i="0" u="none" strike="noStrike">
                          <a:solidFill>
                            <a:srgbClr val="000000"/>
                          </a:solidFill>
                          <a:effectLst/>
                          <a:latin typeface="Open Sans" panose="020B0606030504020204" pitchFamily="34" charset="0"/>
                        </a:rPr>
                        <a:t>Niveau 3</a:t>
                      </a:r>
                    </a:p>
                  </a:txBody>
                  <a:tcPr marL="9525" marR="9525" marT="9525" marB="0" anchor="ctr"/>
                </a:tc>
                <a:tc>
                  <a:txBody>
                    <a:bodyPr/>
                    <a:lstStyle/>
                    <a:p>
                      <a:pPr algn="l" fontAlgn="ctr"/>
                      <a:r>
                        <a:rPr lang="fr-FR" sz="1100" b="1" i="1" u="none" strike="noStrike">
                          <a:solidFill>
                            <a:schemeClr val="accent4">
                              <a:lumMod val="75000"/>
                            </a:schemeClr>
                          </a:solidFill>
                          <a:effectLst/>
                          <a:latin typeface="Open Sans" panose="020B0606030504020204" pitchFamily="34" charset="0"/>
                        </a:rPr>
                        <a:t>1_tableaux_partiels</a:t>
                      </a:r>
                    </a:p>
                  </a:txBody>
                  <a:tcPr marL="9525" marR="9525" marT="9525" marB="0" anchor="ctr"/>
                </a:tc>
              </a:tr>
              <a:tr h="202000">
                <a:tc>
                  <a:txBody>
                    <a:bodyPr/>
                    <a:lstStyle/>
                    <a:p>
                      <a:pPr algn="ctr" fontAlgn="ctr"/>
                      <a:r>
                        <a:rPr lang="fr-FR" sz="1200" b="0" i="0" u="none" strike="noStrike">
                          <a:solidFill>
                            <a:srgbClr val="000000"/>
                          </a:solidFill>
                          <a:effectLst/>
                          <a:latin typeface="Open Sans" panose="020B0606030504020204" pitchFamily="34" charset="0"/>
                        </a:rPr>
                        <a:t>Niveau 3</a:t>
                      </a:r>
                    </a:p>
                  </a:txBody>
                  <a:tcPr marL="9525" marR="9525" marT="9525" marB="0" anchor="ctr"/>
                </a:tc>
                <a:tc>
                  <a:txBody>
                    <a:bodyPr/>
                    <a:lstStyle/>
                    <a:p>
                      <a:pPr algn="l" fontAlgn="ctr"/>
                      <a:r>
                        <a:rPr lang="fr-FR" sz="1100" b="1" i="1" u="none" strike="noStrike">
                          <a:solidFill>
                            <a:schemeClr val="accent4">
                              <a:lumMod val="75000"/>
                            </a:schemeClr>
                          </a:solidFill>
                          <a:effectLst/>
                          <a:latin typeface="Open Sans" panose="020B0606030504020204" pitchFamily="34" charset="0"/>
                        </a:rPr>
                        <a:t>2_synthese</a:t>
                      </a:r>
                    </a:p>
                  </a:txBody>
                  <a:tcPr marL="9525" marR="9525" marT="9525" marB="0" anchor="ct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2_entretiens</a:t>
                      </a:r>
                    </a:p>
                  </a:txBody>
                  <a:tcPr marL="9525" marR="9525" marT="9525" marB="0" anchor="ctr"/>
                </a:tc>
              </a:tr>
              <a:tr h="234000">
                <a:tc>
                  <a:txBody>
                    <a:bodyPr/>
                    <a:lstStyle/>
                    <a:p>
                      <a:pPr algn="ctr" fontAlgn="ctr"/>
                      <a:r>
                        <a:rPr lang="fr-FR" sz="1200" b="1" i="0" u="none" strike="noStrike" dirty="0">
                          <a:solidFill>
                            <a:schemeClr val="accent4">
                              <a:lumMod val="75000"/>
                            </a:schemeClr>
                          </a:solidFill>
                          <a:effectLst/>
                          <a:latin typeface="Open Sans" panose="020B0606030504020204" pitchFamily="34" charset="0"/>
                        </a:rPr>
                        <a:t>Niveau 1</a:t>
                      </a:r>
                    </a:p>
                  </a:txBody>
                  <a:tcPr marL="9525" marR="9525" marT="9525" marB="0" anchor="ctr">
                    <a:solidFill>
                      <a:schemeClr val="accent4">
                        <a:lumMod val="20000"/>
                        <a:lumOff val="80000"/>
                      </a:schemeClr>
                    </a:solidFill>
                  </a:tcPr>
                </a:tc>
                <a:tc>
                  <a:txBody>
                    <a:bodyPr/>
                    <a:lstStyle/>
                    <a:p>
                      <a:pPr algn="l" fontAlgn="ctr"/>
                      <a:r>
                        <a:rPr lang="fr-FR" sz="1400" b="1" i="0" u="none" strike="noStrike" dirty="0">
                          <a:solidFill>
                            <a:schemeClr val="accent4">
                              <a:lumMod val="75000"/>
                            </a:schemeClr>
                          </a:solidFill>
                          <a:effectLst/>
                          <a:latin typeface="Open Sans" panose="020B0606030504020204" pitchFamily="34" charset="0"/>
                        </a:rPr>
                        <a:t>5_DMP_Veille</a:t>
                      </a:r>
                    </a:p>
                  </a:txBody>
                  <a:tcPr marL="9525" marR="9525" marT="9525" marB="0" anchor="ctr">
                    <a:solidFill>
                      <a:schemeClr val="accent4">
                        <a:lumMod val="20000"/>
                        <a:lumOff val="80000"/>
                      </a:schemeClr>
                    </a:solidFill>
                  </a:tcP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dirty="0">
                          <a:solidFill>
                            <a:schemeClr val="accent4">
                              <a:lumMod val="75000"/>
                            </a:schemeClr>
                          </a:solidFill>
                          <a:effectLst/>
                          <a:latin typeface="Open Sans" panose="020B0606030504020204" pitchFamily="34" charset="0"/>
                        </a:rPr>
                        <a:t>1_DMP_veille_depots_donnees</a:t>
                      </a:r>
                    </a:p>
                  </a:txBody>
                  <a:tcPr marL="9525" marR="9525" marT="9525" marB="0" anchor="ct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a:solidFill>
                            <a:schemeClr val="accent4">
                              <a:lumMod val="75000"/>
                            </a:schemeClr>
                          </a:solidFill>
                          <a:effectLst/>
                          <a:latin typeface="Open Sans" panose="020B0606030504020204" pitchFamily="34" charset="0"/>
                        </a:rPr>
                        <a:t>2_DMP_veille_gestion_donnees</a:t>
                      </a:r>
                    </a:p>
                  </a:txBody>
                  <a:tcPr marL="9525" marR="9525" marT="9525" marB="0" anchor="ctr"/>
                </a:tc>
              </a:tr>
              <a:tr h="202000">
                <a:tc>
                  <a:txBody>
                    <a:bodyPr/>
                    <a:lstStyle/>
                    <a:p>
                      <a:pPr algn="ctr" fontAlgn="ctr"/>
                      <a:r>
                        <a:rPr lang="fr-FR" sz="1200" b="1" i="0" u="none" strike="noStrike">
                          <a:solidFill>
                            <a:srgbClr val="000000"/>
                          </a:solidFill>
                          <a:effectLst/>
                          <a:latin typeface="Open Sans" panose="020B0606030504020204" pitchFamily="34" charset="0"/>
                        </a:rPr>
                        <a:t>Niveau 2</a:t>
                      </a:r>
                    </a:p>
                  </a:txBody>
                  <a:tcPr marL="9525" marR="9525" marT="9525" marB="0" anchor="ctr"/>
                </a:tc>
                <a:tc>
                  <a:txBody>
                    <a:bodyPr/>
                    <a:lstStyle/>
                    <a:p>
                      <a:pPr algn="l" fontAlgn="ctr"/>
                      <a:r>
                        <a:rPr lang="fr-FR" sz="1200" b="1" i="0" u="none" strike="noStrike" dirty="0">
                          <a:solidFill>
                            <a:schemeClr val="accent4">
                              <a:lumMod val="75000"/>
                            </a:schemeClr>
                          </a:solidFill>
                          <a:effectLst/>
                          <a:latin typeface="Open Sans" panose="020B0606030504020204" pitchFamily="34" charset="0"/>
                        </a:rPr>
                        <a:t>3_DMP_veille_H2020</a:t>
                      </a:r>
                    </a:p>
                  </a:txBody>
                  <a:tcPr marL="9525" marR="9525" marT="9525" marB="0" anchor="ctr"/>
                </a:tc>
              </a:tr>
            </a:tbl>
          </a:graphicData>
        </a:graphic>
      </p:graphicFrame>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sp>
        <p:nvSpPr>
          <p:cNvPr id="6" name="ZoneTexte 5"/>
          <p:cNvSpPr txBox="1"/>
          <p:nvPr/>
        </p:nvSpPr>
        <p:spPr>
          <a:xfrm>
            <a:off x="467544" y="1484784"/>
            <a:ext cx="1656184" cy="369332"/>
          </a:xfrm>
          <a:prstGeom prst="rect">
            <a:avLst/>
          </a:prstGeom>
          <a:noFill/>
        </p:spPr>
        <p:txBody>
          <a:bodyPr wrap="square" rtlCol="0">
            <a:spAutoFit/>
          </a:bodyPr>
          <a:lstStyle/>
          <a:p>
            <a:pPr marL="285750" indent="-285750">
              <a:buFont typeface="Arial" panose="020B0604020202020204" pitchFamily="34" charset="0"/>
              <a:buChar char="•"/>
            </a:pPr>
            <a:r>
              <a:rPr lang="fr-FR" dirty="0" smtClean="0"/>
              <a:t>Exemple :</a:t>
            </a:r>
            <a:endParaRPr lang="fr-FR" dirty="0"/>
          </a:p>
        </p:txBody>
      </p:sp>
      <p:cxnSp>
        <p:nvCxnSpPr>
          <p:cNvPr id="7" name="Connecteur droit 6"/>
          <p:cNvCxnSpPr/>
          <p:nvPr/>
        </p:nvCxnSpPr>
        <p:spPr>
          <a:xfrm>
            <a:off x="0" y="1268760"/>
            <a:ext cx="0" cy="558924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Connecteur droit 8"/>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69347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1556793"/>
            <a:ext cx="7632849" cy="432048"/>
          </a:xfrm>
        </p:spPr>
        <p:txBody>
          <a:bodyPr>
            <a:normAutofit/>
          </a:bodyPr>
          <a:lstStyle/>
          <a:p>
            <a:r>
              <a:rPr lang="fr-FR" sz="1800" dirty="0" smtClean="0"/>
              <a:t>Choix du/des dépôts de données : </a:t>
            </a:r>
            <a:r>
              <a:rPr lang="fr-FR" sz="1800" dirty="0" smtClean="0">
                <a:hlinkClick r:id="rId3"/>
              </a:rPr>
              <a:t>Re3data</a:t>
            </a:r>
            <a:endParaRPr lang="fr-FR" sz="1800" dirty="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2" y="1988841"/>
            <a:ext cx="9108504" cy="2570860"/>
          </a:xfrm>
          <a:prstGeom prst="rect">
            <a:avLst/>
          </a:prstGeom>
        </p:spPr>
      </p:pic>
      <p:cxnSp>
        <p:nvCxnSpPr>
          <p:cNvPr id="6" name="Connecteur droit 5"/>
          <p:cNvCxnSpPr/>
          <p:nvPr/>
        </p:nvCxnSpPr>
        <p:spPr>
          <a:xfrm>
            <a:off x="0" y="1268760"/>
            <a:ext cx="0" cy="558924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Connecteur droit 7"/>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7" name="ZoneTexte 6"/>
          <p:cNvSpPr txBox="1"/>
          <p:nvPr/>
        </p:nvSpPr>
        <p:spPr>
          <a:xfrm>
            <a:off x="467544" y="4941168"/>
            <a:ext cx="7708457" cy="369332"/>
          </a:xfrm>
          <a:prstGeom prst="rect">
            <a:avLst/>
          </a:prstGeom>
          <a:noFill/>
        </p:spPr>
        <p:txBody>
          <a:bodyPr wrap="none" rtlCol="0">
            <a:spAutoFit/>
          </a:bodyPr>
          <a:lstStyle/>
          <a:p>
            <a:r>
              <a:rPr lang="fr-FR" dirty="0" smtClean="0"/>
              <a:t>Exemple pour les sciences de la terre et de l’environnement : </a:t>
            </a:r>
            <a:r>
              <a:rPr lang="fr-FR" dirty="0" smtClean="0">
                <a:hlinkClick r:id="rId5"/>
              </a:rPr>
              <a:t>PANGAEA</a:t>
            </a:r>
            <a:endParaRPr lang="fr-FR" dirty="0"/>
          </a:p>
        </p:txBody>
      </p:sp>
    </p:spTree>
    <p:extLst>
      <p:ext uri="{BB962C8B-B14F-4D97-AF65-F5344CB8AC3E}">
        <p14:creationId xmlns:p14="http://schemas.microsoft.com/office/powerpoint/2010/main" val="558976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r>
              <a:rPr lang="fr-FR" sz="1800" dirty="0" err="1" smtClean="0">
                <a:hlinkClick r:id="rId3"/>
              </a:rPr>
              <a:t>Zenodo</a:t>
            </a:r>
            <a:r>
              <a:rPr lang="fr-FR" sz="1800" dirty="0" smtClean="0"/>
              <a:t> : un dépôt pour tous les usages</a:t>
            </a:r>
            <a:endParaRPr lang="fr-FR" sz="1800" dirty="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952" y="4966550"/>
            <a:ext cx="2686425" cy="809738"/>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4966550"/>
            <a:ext cx="2024345" cy="809738"/>
          </a:xfrm>
          <a:prstGeom prst="rect">
            <a:avLst/>
          </a:prstGeom>
        </p:spPr>
      </p:pic>
      <p:pic>
        <p:nvPicPr>
          <p:cNvPr id="7" name="Image 6"/>
          <p:cNvPicPr>
            <a:picLocks noChangeAspect="1"/>
          </p:cNvPicPr>
          <p:nvPr/>
        </p:nvPicPr>
        <p:blipFill>
          <a:blip r:embed="rId6"/>
          <a:stretch>
            <a:fillRect/>
          </a:stretch>
        </p:blipFill>
        <p:spPr>
          <a:xfrm>
            <a:off x="611560" y="1906301"/>
            <a:ext cx="7992888" cy="3060249"/>
          </a:xfrm>
          <a:prstGeom prst="rect">
            <a:avLst/>
          </a:prstGeom>
        </p:spPr>
      </p:pic>
      <p:cxnSp>
        <p:nvCxnSpPr>
          <p:cNvPr id="8" name="Connecteur droit 7"/>
          <p:cNvCxnSpPr/>
          <p:nvPr/>
        </p:nvCxnSpPr>
        <p:spPr>
          <a:xfrm>
            <a:off x="0" y="1268760"/>
            <a:ext cx="0" cy="558924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Connecteur droit 9"/>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1286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r>
              <a:rPr lang="fr-FR" sz="1800" dirty="0" smtClean="0">
                <a:hlinkClick r:id="rId3"/>
              </a:rPr>
              <a:t>ORCID</a:t>
            </a:r>
            <a:r>
              <a:rPr lang="fr-FR" sz="1800" dirty="0" smtClean="0"/>
              <a:t> : pour améliorer la visibilité des chercheurs grâce à un identifiant unique.</a:t>
            </a:r>
            <a:endParaRPr lang="fr-FR" sz="1800" dirty="0"/>
          </a:p>
        </p:txBody>
      </p:sp>
      <p:sp>
        <p:nvSpPr>
          <p:cNvPr id="5" name="ZoneTexte 4"/>
          <p:cNvSpPr txBox="1"/>
          <p:nvPr/>
        </p:nvSpPr>
        <p:spPr>
          <a:xfrm>
            <a:off x="323528"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911218"/>
            <a:ext cx="5855041" cy="4184303"/>
          </a:xfrm>
          <a:prstGeom prst="rect">
            <a:avLst/>
          </a:prstGeom>
        </p:spPr>
      </p:pic>
      <p:cxnSp>
        <p:nvCxnSpPr>
          <p:cNvPr id="7" name="Connecteur droit 6"/>
          <p:cNvCxnSpPr/>
          <p:nvPr/>
        </p:nvCxnSpPr>
        <p:spPr>
          <a:xfrm>
            <a:off x="0" y="1268760"/>
            <a:ext cx="0" cy="558924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Connecteur droit 8"/>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91875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pPr marL="0" indent="0">
              <a:buNone/>
            </a:pPr>
            <a:r>
              <a:rPr lang="fr-FR" sz="1800" dirty="0" smtClean="0">
                <a:hlinkClick r:id="rId3"/>
              </a:rPr>
              <a:t>DOI : </a:t>
            </a:r>
            <a:endParaRPr lang="fr-FR" sz="1800" dirty="0" smtClean="0"/>
          </a:p>
          <a:p>
            <a:r>
              <a:rPr lang="fr-FR" sz="1800" dirty="0" smtClean="0">
                <a:solidFill>
                  <a:schemeClr val="tx2"/>
                </a:solidFill>
              </a:rPr>
              <a:t>Articles</a:t>
            </a:r>
          </a:p>
          <a:p>
            <a:r>
              <a:rPr lang="fr-FR" sz="1800" dirty="0" smtClean="0">
                <a:solidFill>
                  <a:schemeClr val="accent4">
                    <a:lumMod val="50000"/>
                  </a:schemeClr>
                </a:solidFill>
              </a:rPr>
              <a:t>Jeux de données</a:t>
            </a:r>
          </a:p>
          <a:p>
            <a:r>
              <a:rPr lang="fr-FR" sz="1800" dirty="0" smtClean="0">
                <a:solidFill>
                  <a:schemeClr val="accent4"/>
                </a:solidFill>
              </a:rPr>
              <a:t>Autres…</a:t>
            </a:r>
          </a:p>
          <a:p>
            <a:pPr marL="0" indent="0">
              <a:buNone/>
            </a:pPr>
            <a:r>
              <a:rPr lang="fr-FR" sz="1800" dirty="0"/>
              <a:t/>
            </a:r>
            <a:br>
              <a:rPr lang="fr-FR" sz="1800" dirty="0"/>
            </a:br>
            <a:endParaRPr lang="fr-FR" sz="1800" dirty="0"/>
          </a:p>
        </p:txBody>
      </p:sp>
      <p:sp>
        <p:nvSpPr>
          <p:cNvPr id="4" name="ZoneTexte 3"/>
          <p:cNvSpPr txBox="1"/>
          <p:nvPr/>
        </p:nvSpPr>
        <p:spPr>
          <a:xfrm>
            <a:off x="323528"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7" name="Image 6"/>
          <p:cNvPicPr>
            <a:picLocks noChangeAspect="1"/>
          </p:cNvPicPr>
          <p:nvPr/>
        </p:nvPicPr>
        <p:blipFill>
          <a:blip r:embed="rId4"/>
          <a:stretch>
            <a:fillRect/>
          </a:stretch>
        </p:blipFill>
        <p:spPr>
          <a:xfrm>
            <a:off x="3519440" y="4005064"/>
            <a:ext cx="4580952" cy="1819048"/>
          </a:xfrm>
          <a:prstGeom prst="rect">
            <a:avLst/>
          </a:prstGeom>
        </p:spPr>
      </p:pic>
      <p:pic>
        <p:nvPicPr>
          <p:cNvPr id="8" name="Image 7"/>
          <p:cNvPicPr>
            <a:picLocks noChangeAspect="1"/>
          </p:cNvPicPr>
          <p:nvPr/>
        </p:nvPicPr>
        <p:blipFill>
          <a:blip r:embed="rId5"/>
          <a:stretch>
            <a:fillRect/>
          </a:stretch>
        </p:blipFill>
        <p:spPr>
          <a:xfrm>
            <a:off x="899592" y="4005064"/>
            <a:ext cx="1800951" cy="1819933"/>
          </a:xfrm>
          <a:prstGeom prst="rect">
            <a:avLst/>
          </a:prstGeom>
        </p:spPr>
      </p:pic>
      <p:cxnSp>
        <p:nvCxnSpPr>
          <p:cNvPr id="9" name="Connecteur droit 8"/>
          <p:cNvCxnSpPr/>
          <p:nvPr/>
        </p:nvCxnSpPr>
        <p:spPr>
          <a:xfrm>
            <a:off x="0" y="1268760"/>
            <a:ext cx="0" cy="558924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Connecteur droit 10"/>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65154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5" y="260648"/>
            <a:ext cx="7632848" cy="562074"/>
          </a:xfrm>
        </p:spPr>
        <p:txBody>
          <a:bodyPr>
            <a:normAutofit/>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Données de la recherche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space réservé du contenu 2"/>
          <p:cNvSpPr>
            <a:spLocks noGrp="1"/>
          </p:cNvSpPr>
          <p:nvPr>
            <p:ph idx="1"/>
          </p:nvPr>
        </p:nvSpPr>
        <p:spPr>
          <a:xfrm>
            <a:off x="501246" y="1905348"/>
            <a:ext cx="7632849" cy="1737170"/>
          </a:xfrm>
        </p:spPr>
        <p:txBody>
          <a:bodyPr>
            <a:normAutofit lnSpcReduction="10000"/>
          </a:bodyPr>
          <a:lstStyle/>
          <a:p>
            <a:r>
              <a:rPr lang="fr-FR" sz="1800" dirty="0" smtClean="0">
                <a:latin typeface="Open Sans" panose="020B0606030504020204" pitchFamily="34" charset="0"/>
                <a:ea typeface="Open Sans" panose="020B0606030504020204" pitchFamily="34" charset="0"/>
                <a:cs typeface="Open Sans" panose="020B0606030504020204" pitchFamily="34" charset="0"/>
              </a:rPr>
              <a:t>H2020 : Conservation, données nécessaires?</a:t>
            </a:r>
          </a:p>
          <a:p>
            <a:endParaRPr lang="fr-FR" sz="1800"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sz="1800" dirty="0">
                <a:latin typeface="Open Sans" panose="020B0606030504020204" pitchFamily="34" charset="0"/>
                <a:ea typeface="Open Sans" panose="020B0606030504020204" pitchFamily="34" charset="0"/>
                <a:cs typeface="Open Sans" panose="020B0606030504020204" pitchFamily="34" charset="0"/>
              </a:rPr>
              <a:t>« La donnée de recherche est définie comme l’</a:t>
            </a:r>
            <a:r>
              <a:rPr lang="fr-FR" sz="1800" b="1" dirty="0">
                <a:latin typeface="Open Sans" panose="020B0606030504020204" pitchFamily="34" charset="0"/>
                <a:ea typeface="Open Sans" panose="020B0606030504020204" pitchFamily="34" charset="0"/>
                <a:cs typeface="Open Sans" panose="020B0606030504020204" pitchFamily="34" charset="0"/>
              </a:rPr>
              <a:t>enregistrement</a:t>
            </a:r>
            <a:r>
              <a:rPr lang="fr-FR" sz="1800" dirty="0">
                <a:latin typeface="Open Sans" panose="020B0606030504020204" pitchFamily="34" charset="0"/>
                <a:ea typeface="Open Sans" panose="020B0606030504020204" pitchFamily="34" charset="0"/>
                <a:cs typeface="Open Sans" panose="020B0606030504020204" pitchFamily="34" charset="0"/>
              </a:rPr>
              <a:t> factuel couramment considéré dans la communauté scientifique comme </a:t>
            </a:r>
            <a:r>
              <a:rPr lang="fr-FR" sz="1800" b="1" dirty="0">
                <a:latin typeface="Open Sans" panose="020B0606030504020204" pitchFamily="34" charset="0"/>
                <a:ea typeface="Open Sans" panose="020B0606030504020204" pitchFamily="34" charset="0"/>
                <a:cs typeface="Open Sans" panose="020B0606030504020204" pitchFamily="34" charset="0"/>
              </a:rPr>
              <a:t>nécessaire à la validation </a:t>
            </a:r>
            <a:r>
              <a:rPr lang="fr-FR" sz="1800" dirty="0">
                <a:latin typeface="Open Sans" panose="020B0606030504020204" pitchFamily="34" charset="0"/>
                <a:ea typeface="Open Sans" panose="020B0606030504020204" pitchFamily="34" charset="0"/>
                <a:cs typeface="Open Sans" panose="020B0606030504020204" pitchFamily="34" charset="0"/>
              </a:rPr>
              <a:t>des résultats de la recherche » (OCDE 2007)</a:t>
            </a:r>
          </a:p>
          <a:p>
            <a:endParaRPr lang="fr-FR" sz="18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4" name="Espace réservé du contenu 3"/>
          <p:cNvSpPr>
            <a:spLocks noGrp="1"/>
          </p:cNvSpPr>
          <p:nvPr>
            <p:ph sz="half" idx="4294967295"/>
          </p:nvPr>
        </p:nvSpPr>
        <p:spPr>
          <a:xfrm>
            <a:off x="467544" y="764704"/>
            <a:ext cx="7318375" cy="636588"/>
          </a:xfrm>
        </p:spPr>
        <p:txBody>
          <a:bodyPr>
            <a:normAutofit/>
          </a:bodyPr>
          <a:lstStyle/>
          <a:p>
            <a:pPr marL="0" indent="0">
              <a:buNone/>
            </a:pPr>
            <a:r>
              <a:rPr lang="fr-FR"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Définition générale</a:t>
            </a:r>
            <a:endParaRPr lang="fr-F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 6"/>
          <p:cNvPicPr>
            <a:picLocks noChangeAspect="1"/>
          </p:cNvPicPr>
          <p:nvPr/>
        </p:nvPicPr>
        <p:blipFill>
          <a:blip r:embed="rId3">
            <a:duotone>
              <a:schemeClr val="accent2">
                <a:shade val="45000"/>
                <a:satMod val="135000"/>
              </a:schemeClr>
              <a:prstClr val="white"/>
            </a:duotone>
          </a:blip>
          <a:stretch>
            <a:fillRect/>
          </a:stretch>
        </p:blipFill>
        <p:spPr>
          <a:xfrm>
            <a:off x="-3026" y="4221088"/>
            <a:ext cx="9144000" cy="1514475"/>
          </a:xfrm>
          <a:prstGeom prst="rect">
            <a:avLst/>
          </a:prstGeom>
        </p:spPr>
      </p:pic>
      <p:cxnSp>
        <p:nvCxnSpPr>
          <p:cNvPr id="6" name="Connecteur droit 5"/>
          <p:cNvCxnSpPr/>
          <p:nvPr/>
        </p:nvCxnSpPr>
        <p:spPr>
          <a:xfrm>
            <a:off x="38100" y="1268760"/>
            <a:ext cx="0" cy="5589240"/>
          </a:xfrm>
          <a:prstGeom prst="line">
            <a:avLst/>
          </a:prstGeom>
          <a:ln w="762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73833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5" y="1556793"/>
            <a:ext cx="2808312" cy="1250418"/>
          </a:xfrm>
        </p:spPr>
        <p:txBody>
          <a:bodyPr>
            <a:normAutofit/>
          </a:bodyPr>
          <a:lstStyle/>
          <a:p>
            <a:r>
              <a:rPr lang="fr-FR" sz="1800" dirty="0" err="1" smtClean="0">
                <a:hlinkClick r:id="rId3"/>
              </a:rPr>
              <a:t>DoRANum</a:t>
            </a:r>
            <a:r>
              <a:rPr lang="fr-FR" sz="1800" dirty="0" smtClean="0"/>
              <a:t> :</a:t>
            </a:r>
          </a:p>
          <a:p>
            <a:pPr marL="0" indent="0">
              <a:buNone/>
            </a:pPr>
            <a:r>
              <a:rPr lang="fr-FR" sz="1800" dirty="0" smtClean="0">
                <a:solidFill>
                  <a:schemeClr val="tx2"/>
                </a:solidFill>
              </a:rPr>
              <a:t>Synthèses et ressources</a:t>
            </a:r>
            <a:endParaRPr lang="fr-FR" sz="1800" dirty="0">
              <a:solidFill>
                <a:schemeClr val="tx2"/>
              </a:solidFill>
            </a:endParaRPr>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1431996"/>
            <a:ext cx="3168352" cy="4818961"/>
          </a:xfrm>
          <a:prstGeom prst="rect">
            <a:avLst/>
          </a:prstGeom>
        </p:spPr>
      </p:pic>
      <p:pic>
        <p:nvPicPr>
          <p:cNvPr id="6" name="Image 5"/>
          <p:cNvPicPr>
            <a:picLocks noChangeAspect="1"/>
          </p:cNvPicPr>
          <p:nvPr/>
        </p:nvPicPr>
        <p:blipFill>
          <a:blip r:embed="rId5"/>
          <a:stretch>
            <a:fillRect/>
          </a:stretch>
        </p:blipFill>
        <p:spPr>
          <a:xfrm>
            <a:off x="0" y="2807440"/>
            <a:ext cx="5562599" cy="3443287"/>
          </a:xfrm>
          <a:prstGeom prst="rect">
            <a:avLst/>
          </a:prstGeom>
        </p:spPr>
      </p:pic>
      <p:cxnSp>
        <p:nvCxnSpPr>
          <p:cNvPr id="9" name="Connecteur droit 8"/>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58632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p:txBody>
          <a:bodyPr>
            <a:normAutofit/>
          </a:bodyPr>
          <a:lstStyle/>
          <a:p>
            <a:r>
              <a:rPr lang="fr-FR" sz="1800" dirty="0" smtClean="0"/>
              <a:t>INRA : </a:t>
            </a:r>
            <a:r>
              <a:rPr lang="fr-FR" sz="1800" dirty="0" err="1" smtClean="0">
                <a:hlinkClick r:id="rId3"/>
              </a:rPr>
              <a:t>datapartage</a:t>
            </a:r>
            <a:r>
              <a:rPr lang="fr-FR" sz="1800" dirty="0" smtClean="0"/>
              <a:t>, informations et FAQ :</a:t>
            </a:r>
          </a:p>
          <a:p>
            <a:endParaRPr lang="fr-FR" sz="1800" dirty="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60848"/>
            <a:ext cx="9144000" cy="3262508"/>
          </a:xfrm>
          <a:prstGeom prst="rect">
            <a:avLst/>
          </a:prstGeom>
        </p:spPr>
      </p:pic>
      <p:cxnSp>
        <p:nvCxnSpPr>
          <p:cNvPr id="6" name="Connecteur droit 5"/>
          <p:cNvCxnSpPr/>
          <p:nvPr/>
        </p:nvCxnSpPr>
        <p:spPr>
          <a:xfrm>
            <a:off x="0" y="1268760"/>
            <a:ext cx="0" cy="558924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Connecteur droit 7"/>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69094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395536" y="2888940"/>
            <a:ext cx="3960440" cy="1368152"/>
          </a:xfrm>
        </p:spPr>
        <p:txBody>
          <a:bodyPr>
            <a:normAutofit/>
          </a:bodyPr>
          <a:lstStyle/>
          <a:p>
            <a:r>
              <a:rPr lang="fr-FR" sz="1800" dirty="0" smtClean="0"/>
              <a:t>Précis juridique concernant les données de la recherche :</a:t>
            </a:r>
          </a:p>
          <a:p>
            <a:pPr marL="0" indent="0">
              <a:buNone/>
            </a:pPr>
            <a:r>
              <a:rPr lang="fr-FR" sz="1800" dirty="0">
                <a:hlinkClick r:id="rId2"/>
              </a:rPr>
              <a:t>http://prodinra.inra.fr/?locale=fr#!ConsultNotice:382263</a:t>
            </a:r>
            <a:endParaRPr lang="fr-FR" sz="1800" dirty="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5" name="Image 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35488" y="1268760"/>
            <a:ext cx="4608512" cy="4608512"/>
          </a:xfrm>
          <a:prstGeom prst="rect">
            <a:avLst/>
          </a:prstGeom>
        </p:spPr>
      </p:pic>
      <p:sp>
        <p:nvSpPr>
          <p:cNvPr id="6" name="ZoneTexte 5"/>
          <p:cNvSpPr txBox="1"/>
          <p:nvPr/>
        </p:nvSpPr>
        <p:spPr>
          <a:xfrm>
            <a:off x="4644008" y="5949280"/>
            <a:ext cx="4392488" cy="230832"/>
          </a:xfrm>
          <a:prstGeom prst="rect">
            <a:avLst/>
          </a:prstGeom>
          <a:noFill/>
        </p:spPr>
        <p:txBody>
          <a:bodyPr wrap="square" rtlCol="0">
            <a:spAutoFit/>
          </a:bodyPr>
          <a:lstStyle/>
          <a:p>
            <a:r>
              <a:rPr lang="fr-FR" sz="900" dirty="0" smtClean="0"/>
              <a:t>Graphique conçu </a:t>
            </a:r>
            <a:r>
              <a:rPr lang="fr-FR" sz="900" dirty="0"/>
              <a:t>par </a:t>
            </a:r>
            <a:r>
              <a:rPr lang="fr-FR" sz="900" dirty="0" err="1"/>
              <a:t>Macrovector</a:t>
            </a:r>
            <a:r>
              <a:rPr lang="fr-FR" sz="900" dirty="0"/>
              <a:t> - Freepik.com</a:t>
            </a:r>
          </a:p>
        </p:txBody>
      </p:sp>
      <p:cxnSp>
        <p:nvCxnSpPr>
          <p:cNvPr id="9" name="Connecteur droit 8"/>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9585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DMP</a:t>
            </a:r>
            <a:endParaRPr lang="fr-FR" dirty="0"/>
          </a:p>
        </p:txBody>
      </p:sp>
      <p:sp>
        <p:nvSpPr>
          <p:cNvPr id="3" name="Espace réservé du contenu 2"/>
          <p:cNvSpPr>
            <a:spLocks noGrp="1"/>
          </p:cNvSpPr>
          <p:nvPr>
            <p:ph idx="1"/>
          </p:nvPr>
        </p:nvSpPr>
        <p:spPr>
          <a:xfrm>
            <a:off x="467544" y="2636912"/>
            <a:ext cx="5040559" cy="1944216"/>
          </a:xfrm>
        </p:spPr>
        <p:txBody>
          <a:bodyPr>
            <a:normAutofit/>
          </a:bodyPr>
          <a:lstStyle/>
          <a:p>
            <a:r>
              <a:rPr lang="fr-FR" sz="1800" dirty="0" smtClean="0"/>
              <a:t>Quelques hashtags à surveiller sur Twitter :</a:t>
            </a:r>
          </a:p>
          <a:p>
            <a:pPr marL="0" indent="0">
              <a:buNone/>
            </a:pPr>
            <a:r>
              <a:rPr lang="fr-FR" sz="1800" b="1" u="sng" strike="sngStrike" dirty="0">
                <a:hlinkClick r:id="rId2"/>
              </a:rPr>
              <a:t>#</a:t>
            </a:r>
            <a:r>
              <a:rPr lang="fr-FR" sz="1800" b="1" u="sng" dirty="0" err="1">
                <a:hlinkClick r:id="rId2"/>
              </a:rPr>
              <a:t>openscience</a:t>
            </a:r>
            <a:r>
              <a:rPr lang="fr-FR" sz="1800" b="1" dirty="0"/>
              <a:t> ; </a:t>
            </a:r>
            <a:r>
              <a:rPr lang="fr-FR" sz="1800" b="1" u="sng" strike="sngStrike" dirty="0">
                <a:hlinkClick r:id="rId3"/>
              </a:rPr>
              <a:t>#</a:t>
            </a:r>
            <a:r>
              <a:rPr lang="fr-FR" sz="1800" b="1" u="sng" dirty="0" err="1">
                <a:hlinkClick r:id="rId3"/>
              </a:rPr>
              <a:t>openaccess</a:t>
            </a:r>
            <a:r>
              <a:rPr lang="fr-FR" sz="1800" b="1" dirty="0"/>
              <a:t> ; </a:t>
            </a:r>
            <a:r>
              <a:rPr lang="fr-FR" sz="1800" b="1" u="sng" strike="sngStrike" dirty="0">
                <a:hlinkClick r:id="rId4"/>
              </a:rPr>
              <a:t>#</a:t>
            </a:r>
            <a:r>
              <a:rPr lang="fr-FR" sz="1800" b="1" u="sng" dirty="0" err="1">
                <a:hlinkClick r:id="rId4"/>
              </a:rPr>
              <a:t>zenodo</a:t>
            </a:r>
            <a:r>
              <a:rPr lang="fr-FR" sz="1800" b="1" dirty="0"/>
              <a:t> ; </a:t>
            </a:r>
            <a:r>
              <a:rPr lang="fr-FR" sz="1800" b="1" u="sng" strike="sngStrike" dirty="0">
                <a:hlinkClick r:id="rId5"/>
              </a:rPr>
              <a:t>#</a:t>
            </a:r>
            <a:r>
              <a:rPr lang="fr-FR" sz="1800" b="1" u="sng" dirty="0">
                <a:hlinkClick r:id="rId5"/>
              </a:rPr>
              <a:t>Hal</a:t>
            </a:r>
            <a:r>
              <a:rPr lang="fr-FR" sz="1800" b="1" dirty="0"/>
              <a:t> ; </a:t>
            </a:r>
            <a:r>
              <a:rPr lang="fr-FR" sz="1800" b="1" u="sng" strike="sngStrike" dirty="0">
                <a:hlinkClick r:id="rId6"/>
              </a:rPr>
              <a:t>#</a:t>
            </a:r>
            <a:r>
              <a:rPr lang="fr-FR" sz="1800" b="1" u="sng" dirty="0" err="1">
                <a:hlinkClick r:id="rId6"/>
              </a:rPr>
              <a:t>arXiv</a:t>
            </a:r>
            <a:r>
              <a:rPr lang="fr-FR" sz="1800" b="1" dirty="0"/>
              <a:t> ; </a:t>
            </a:r>
            <a:r>
              <a:rPr lang="fr-FR" sz="1800" b="1" u="sng" strike="sngStrike" dirty="0">
                <a:hlinkClick r:id="rId7"/>
              </a:rPr>
              <a:t>#</a:t>
            </a:r>
            <a:r>
              <a:rPr lang="fr-FR" sz="1800" b="1" u="sng" dirty="0" err="1">
                <a:hlinkClick r:id="rId7"/>
              </a:rPr>
              <a:t>Figshare</a:t>
            </a:r>
            <a:r>
              <a:rPr lang="fr-FR" sz="1800" b="1" dirty="0"/>
              <a:t> ; </a:t>
            </a:r>
            <a:r>
              <a:rPr lang="fr-FR" sz="1800" b="1" u="sng" strike="sngStrike" dirty="0">
                <a:hlinkClick r:id="rId8"/>
              </a:rPr>
              <a:t>#</a:t>
            </a:r>
            <a:r>
              <a:rPr lang="fr-FR" sz="1800" b="1" u="sng" dirty="0" err="1">
                <a:hlinkClick r:id="rId8"/>
              </a:rPr>
              <a:t>GitHub</a:t>
            </a:r>
            <a:r>
              <a:rPr lang="fr-FR" sz="1800" b="1" dirty="0"/>
              <a:t> ; </a:t>
            </a:r>
            <a:r>
              <a:rPr lang="fr-FR" sz="1800" b="1" u="sng" strike="sngStrike" dirty="0">
                <a:hlinkClick r:id="rId9"/>
              </a:rPr>
              <a:t>#</a:t>
            </a:r>
            <a:r>
              <a:rPr lang="fr-FR" sz="1800" b="1" u="sng" dirty="0">
                <a:hlinkClick r:id="rId9"/>
              </a:rPr>
              <a:t>H2020</a:t>
            </a:r>
            <a:r>
              <a:rPr lang="fr-FR" sz="1800" b="1" dirty="0"/>
              <a:t> ; </a:t>
            </a:r>
            <a:r>
              <a:rPr lang="fr-FR" sz="1800" b="1" u="sng" strike="sngStrike" dirty="0" smtClean="0">
                <a:hlinkClick r:id="rId10"/>
              </a:rPr>
              <a:t>#</a:t>
            </a:r>
            <a:r>
              <a:rPr lang="fr-FR" sz="1800" b="1" u="sng" dirty="0">
                <a:hlinkClick r:id="rId10"/>
              </a:rPr>
              <a:t>RDM</a:t>
            </a:r>
            <a:r>
              <a:rPr lang="fr-FR" sz="1800" b="1" dirty="0"/>
              <a:t> ; </a:t>
            </a:r>
            <a:r>
              <a:rPr lang="fr-FR" sz="1800" b="1" u="sng" strike="sngStrike" dirty="0">
                <a:hlinkClick r:id="rId11"/>
              </a:rPr>
              <a:t>#</a:t>
            </a:r>
            <a:r>
              <a:rPr lang="fr-FR" sz="1800" b="1" u="sng" dirty="0" err="1">
                <a:hlinkClick r:id="rId11"/>
              </a:rPr>
              <a:t>RDAPlenary</a:t>
            </a:r>
            <a:r>
              <a:rPr lang="fr-FR" sz="1800" b="1" dirty="0"/>
              <a:t> ; </a:t>
            </a:r>
            <a:r>
              <a:rPr lang="fr-FR" sz="1800" b="1" u="sng" strike="sngStrike" dirty="0">
                <a:hlinkClick r:id="rId12"/>
              </a:rPr>
              <a:t>#</a:t>
            </a:r>
            <a:r>
              <a:rPr lang="fr-FR" sz="1800" b="1" u="sng" dirty="0" err="1">
                <a:hlinkClick r:id="rId12"/>
              </a:rPr>
              <a:t>DataManagement</a:t>
            </a:r>
            <a:r>
              <a:rPr lang="fr-FR" sz="1800" b="1" dirty="0"/>
              <a:t> ; </a:t>
            </a:r>
            <a:r>
              <a:rPr lang="fr-FR" sz="1800" b="1" u="sng" strike="sngStrike" dirty="0">
                <a:hlinkClick r:id="rId13"/>
              </a:rPr>
              <a:t>#</a:t>
            </a:r>
            <a:r>
              <a:rPr lang="fr-FR" sz="1800" b="1" u="sng" dirty="0" err="1">
                <a:hlinkClick r:id="rId13"/>
              </a:rPr>
              <a:t>DataScience</a:t>
            </a:r>
            <a:r>
              <a:rPr lang="fr-FR" sz="1800" b="1" dirty="0"/>
              <a:t> ; </a:t>
            </a:r>
            <a:r>
              <a:rPr lang="fr-FR" sz="1800" b="1" u="sng" strike="sngStrike" dirty="0">
                <a:hlinkClick r:id="rId14"/>
              </a:rPr>
              <a:t>#</a:t>
            </a:r>
            <a:r>
              <a:rPr lang="fr-FR" sz="1800" b="1" u="sng" dirty="0" err="1">
                <a:hlinkClick r:id="rId14"/>
              </a:rPr>
              <a:t>oclcresearch</a:t>
            </a:r>
            <a:r>
              <a:rPr lang="fr-FR" sz="1800" b="1" dirty="0"/>
              <a:t> ; </a:t>
            </a:r>
            <a:r>
              <a:rPr lang="fr-FR" sz="1800" b="1" u="sng" strike="sngStrike" dirty="0">
                <a:hlinkClick r:id="rId15"/>
              </a:rPr>
              <a:t>#</a:t>
            </a:r>
            <a:r>
              <a:rPr lang="fr-FR" sz="1800" b="1" u="sng" dirty="0" err="1">
                <a:hlinkClick r:id="rId15"/>
              </a:rPr>
              <a:t>EOSCpilot</a:t>
            </a:r>
            <a:r>
              <a:rPr lang="fr-FR" sz="1800" b="1" u="sng" dirty="0"/>
              <a:t> </a:t>
            </a:r>
            <a:endParaRPr lang="fr-FR" sz="1800" dirty="0" smtClean="0"/>
          </a:p>
        </p:txBody>
      </p:sp>
      <p:sp>
        <p:nvSpPr>
          <p:cNvPr id="4" name="ZoneTexte 3"/>
          <p:cNvSpPr txBox="1"/>
          <p:nvPr/>
        </p:nvSpPr>
        <p:spPr>
          <a:xfrm>
            <a:off x="395536" y="652046"/>
            <a:ext cx="6048672" cy="369332"/>
          </a:xfrm>
          <a:prstGeom prst="rect">
            <a:avLst/>
          </a:prstGeom>
          <a:noFill/>
        </p:spPr>
        <p:txBody>
          <a:bodyPr wrap="square" rtlCol="0">
            <a:spAutoFit/>
          </a:bodyPr>
          <a:lstStyle/>
          <a:p>
            <a:r>
              <a:rPr lang="fr-FR" dirty="0" smtClean="0">
                <a:solidFill>
                  <a:schemeClr val="accent3"/>
                </a:solidFill>
              </a:rPr>
              <a:t>Conseils et ressources</a:t>
            </a:r>
            <a:endParaRPr lang="fr-FR" dirty="0">
              <a:solidFill>
                <a:schemeClr val="accent3"/>
              </a:solidFill>
            </a:endParaRPr>
          </a:p>
        </p:txBody>
      </p:sp>
      <p:pic>
        <p:nvPicPr>
          <p:cNvPr id="7" name="Image 6"/>
          <p:cNvPicPr>
            <a:picLocks noChangeAspect="1"/>
          </p:cNvPicPr>
          <p:nvPr/>
        </p:nvPicPr>
        <p:blipFill>
          <a:blip r:embed="rId16"/>
          <a:stretch>
            <a:fillRect/>
          </a:stretch>
        </p:blipFill>
        <p:spPr>
          <a:xfrm>
            <a:off x="6300192" y="2651757"/>
            <a:ext cx="2343150" cy="1914525"/>
          </a:xfrm>
          <a:prstGeom prst="rect">
            <a:avLst/>
          </a:prstGeom>
        </p:spPr>
      </p:pic>
      <p:cxnSp>
        <p:nvCxnSpPr>
          <p:cNvPr id="9" name="Connecteur droit 8"/>
          <p:cNvCxnSpPr/>
          <p:nvPr/>
        </p:nvCxnSpPr>
        <p:spPr>
          <a:xfrm>
            <a:off x="35496" y="1268760"/>
            <a:ext cx="0" cy="5589240"/>
          </a:xfrm>
          <a:prstGeom prst="line">
            <a:avLst/>
          </a:prstGeom>
          <a:ln w="762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70143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67543" y="2924944"/>
            <a:ext cx="7632849" cy="504056"/>
          </a:xfrm>
        </p:spPr>
        <p:txBody>
          <a:bodyPr/>
          <a:lstStyle/>
          <a:p>
            <a:pPr marL="0" indent="0">
              <a:buNone/>
            </a:pPr>
            <a:r>
              <a:rPr lang="fr-FR" dirty="0" smtClean="0"/>
              <a:t>Merci pour votre attention !</a:t>
            </a:r>
            <a:endParaRPr lang="fr-FR" dirty="0"/>
          </a:p>
        </p:txBody>
      </p:sp>
      <p:sp>
        <p:nvSpPr>
          <p:cNvPr id="5" name="ZoneTexte 4"/>
          <p:cNvSpPr txBox="1"/>
          <p:nvPr/>
        </p:nvSpPr>
        <p:spPr>
          <a:xfrm>
            <a:off x="467544" y="4077072"/>
            <a:ext cx="7632848" cy="400110"/>
          </a:xfrm>
          <a:prstGeom prst="rect">
            <a:avLst/>
          </a:prstGeom>
          <a:noFill/>
        </p:spPr>
        <p:txBody>
          <a:bodyPr wrap="square" rtlCol="0">
            <a:spAutoFit/>
          </a:bodyPr>
          <a:lstStyle/>
          <a:p>
            <a:r>
              <a:rPr lang="fr-FR" sz="2000" dirty="0" smtClean="0"/>
              <a:t>Contact : </a:t>
            </a:r>
            <a:r>
              <a:rPr lang="fr-FR" sz="2000" u="sng" dirty="0">
                <a:hlinkClick r:id="rId2"/>
              </a:rPr>
              <a:t>donnees-recherche@universite-paris-saclay.fr</a:t>
            </a:r>
            <a:endParaRPr lang="fr-FR" sz="2000" dirty="0"/>
          </a:p>
        </p:txBody>
      </p:sp>
      <p:sp>
        <p:nvSpPr>
          <p:cNvPr id="6" name="ZoneTexte 5"/>
          <p:cNvSpPr txBox="1"/>
          <p:nvPr/>
        </p:nvSpPr>
        <p:spPr>
          <a:xfrm>
            <a:off x="467543" y="5733256"/>
            <a:ext cx="7416824" cy="461665"/>
          </a:xfrm>
          <a:prstGeom prst="rect">
            <a:avLst/>
          </a:prstGeom>
          <a:noFill/>
        </p:spPr>
        <p:txBody>
          <a:bodyPr wrap="square" rtlCol="0">
            <a:spAutoFit/>
          </a:bodyPr>
          <a:lstStyle/>
          <a:p>
            <a:r>
              <a:rPr lang="fr-FR" sz="1200" dirty="0" smtClean="0"/>
              <a:t>Sauf mention contraire, les images hors logos de sites ou marques sont issues de </a:t>
            </a:r>
            <a:r>
              <a:rPr lang="fr-FR" sz="1200" dirty="0" err="1" smtClean="0"/>
              <a:t>Pixabay</a:t>
            </a:r>
            <a:r>
              <a:rPr lang="fr-FR" sz="1200" dirty="0" smtClean="0"/>
              <a:t>, sous licence CC0 : domaine public.</a:t>
            </a:r>
            <a:endParaRPr lang="fr-FR" sz="1200" dirty="0"/>
          </a:p>
        </p:txBody>
      </p:sp>
    </p:spTree>
    <p:extLst>
      <p:ext uri="{BB962C8B-B14F-4D97-AF65-F5344CB8AC3E}">
        <p14:creationId xmlns:p14="http://schemas.microsoft.com/office/powerpoint/2010/main" val="685717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Pourquoi gérer les données ?</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Espace réservé du contenu 4"/>
          <p:cNvSpPr>
            <a:spLocks noGrp="1"/>
          </p:cNvSpPr>
          <p:nvPr>
            <p:ph idx="1"/>
          </p:nvPr>
        </p:nvSpPr>
        <p:spPr>
          <a:xfrm>
            <a:off x="467545" y="1556792"/>
            <a:ext cx="5544616" cy="4569371"/>
          </a:xfrm>
        </p:spPr>
        <p:txBody>
          <a:bodyPr>
            <a:normAutofit/>
          </a:bodyPr>
          <a:lstStyle/>
          <a:p>
            <a:r>
              <a:rPr lang="fr-FR" sz="1800" b="1" dirty="0">
                <a:latin typeface="Open Sans" panose="020B0606030504020204" pitchFamily="34" charset="0"/>
                <a:ea typeface="Open Sans" panose="020B0606030504020204" pitchFamily="34" charset="0"/>
                <a:cs typeface="Open Sans" panose="020B0606030504020204" pitchFamily="34" charset="0"/>
              </a:rPr>
              <a:t>Pour le chercheur : </a:t>
            </a:r>
            <a:endParaRPr lang="fr-FR" sz="1800"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fr-FR" sz="1800" dirty="0" smtClean="0">
                <a:latin typeface="Open Sans" panose="020B0606030504020204" pitchFamily="34" charset="0"/>
                <a:ea typeface="Open Sans" panose="020B0606030504020204" pitchFamily="34" charset="0"/>
                <a:cs typeface="Open Sans" panose="020B0606030504020204" pitchFamily="34" charset="0"/>
              </a:rPr>
              <a:t>Organisation du travail/de l’équipe</a:t>
            </a:r>
            <a:endParaRPr lang="fr-FR" sz="1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fr-FR" sz="1800" dirty="0" smtClean="0">
                <a:latin typeface="Open Sans" panose="020B0606030504020204" pitchFamily="34" charset="0"/>
                <a:ea typeface="Open Sans" panose="020B0606030504020204" pitchFamily="34" charset="0"/>
                <a:cs typeface="Open Sans" panose="020B0606030504020204" pitchFamily="34" charset="0"/>
              </a:rPr>
              <a:t>Augmentation </a:t>
            </a:r>
            <a:r>
              <a:rPr lang="fr-FR" sz="1800" dirty="0">
                <a:latin typeface="Open Sans" panose="020B0606030504020204" pitchFamily="34" charset="0"/>
                <a:ea typeface="Open Sans" panose="020B0606030504020204" pitchFamily="34" charset="0"/>
                <a:cs typeface="Open Sans" panose="020B0606030504020204" pitchFamily="34" charset="0"/>
              </a:rPr>
              <a:t>de la visibilité</a:t>
            </a:r>
          </a:p>
          <a:p>
            <a:pPr marL="342900" indent="-342900">
              <a:buFont typeface="+mj-lt"/>
              <a:buAutoNum type="arabicPeriod"/>
            </a:pPr>
            <a:r>
              <a:rPr lang="fr-FR" sz="1800" dirty="0">
                <a:latin typeface="Open Sans" panose="020B0606030504020204" pitchFamily="34" charset="0"/>
                <a:ea typeface="Open Sans" panose="020B0606030504020204" pitchFamily="34" charset="0"/>
                <a:cs typeface="Open Sans" panose="020B0606030504020204" pitchFamily="34" charset="0"/>
              </a:rPr>
              <a:t>Réduction des risques de </a:t>
            </a:r>
            <a:r>
              <a:rPr lang="fr-FR" sz="1800" dirty="0" smtClean="0">
                <a:latin typeface="Open Sans" panose="020B0606030504020204" pitchFamily="34" charset="0"/>
                <a:ea typeface="Open Sans" panose="020B0606030504020204" pitchFamily="34" charset="0"/>
                <a:cs typeface="Open Sans" panose="020B0606030504020204" pitchFamily="34" charset="0"/>
              </a:rPr>
              <a:t>plagiat</a:t>
            </a:r>
          </a:p>
          <a:p>
            <a:pPr marL="342900" indent="-342900">
              <a:buFont typeface="+mj-lt"/>
              <a:buAutoNum type="arabicPeriod"/>
            </a:pPr>
            <a:r>
              <a:rPr lang="fr-FR" sz="1800" dirty="0" smtClean="0">
                <a:latin typeface="Open Sans" panose="020B0606030504020204" pitchFamily="34" charset="0"/>
                <a:ea typeface="Open Sans" panose="020B0606030504020204" pitchFamily="34" charset="0"/>
                <a:cs typeface="Open Sans" panose="020B0606030504020204" pitchFamily="34" charset="0"/>
              </a:rPr>
              <a:t>Nouveaux types de publications</a:t>
            </a:r>
            <a:endParaRPr lang="fr-FR" sz="1800" dirty="0">
              <a:latin typeface="Open Sans" panose="020B0606030504020204" pitchFamily="34" charset="0"/>
              <a:ea typeface="Open Sans" panose="020B0606030504020204" pitchFamily="34" charset="0"/>
              <a:cs typeface="Open Sans" panose="020B0606030504020204" pitchFamily="34" charset="0"/>
            </a:endParaRPr>
          </a:p>
          <a:p>
            <a:r>
              <a:rPr lang="fr-FR" sz="1800" b="1" dirty="0">
                <a:latin typeface="Open Sans" panose="020B0606030504020204" pitchFamily="34" charset="0"/>
                <a:ea typeface="Open Sans" panose="020B0606030504020204" pitchFamily="34" charset="0"/>
                <a:cs typeface="Open Sans" panose="020B0606030504020204" pitchFamily="34" charset="0"/>
              </a:rPr>
              <a:t>Pour la communauté :</a:t>
            </a:r>
          </a:p>
          <a:p>
            <a:pPr marL="342900" indent="-342900">
              <a:buFont typeface="+mj-lt"/>
              <a:buAutoNum type="arabicPeriod"/>
            </a:pPr>
            <a:r>
              <a:rPr lang="fr-FR" sz="1800" dirty="0">
                <a:latin typeface="Open Sans" panose="020B0606030504020204" pitchFamily="34" charset="0"/>
                <a:ea typeface="Open Sans" panose="020B0606030504020204" pitchFamily="34" charset="0"/>
                <a:cs typeface="Open Sans" panose="020B0606030504020204" pitchFamily="34" charset="0"/>
              </a:rPr>
              <a:t>Conservation des données scientifiques</a:t>
            </a:r>
          </a:p>
          <a:p>
            <a:pPr marL="342900" indent="-342900">
              <a:buFont typeface="+mj-lt"/>
              <a:buAutoNum type="arabicPeriod"/>
            </a:pPr>
            <a:r>
              <a:rPr lang="fr-FR" sz="1800" dirty="0">
                <a:latin typeface="Open Sans" panose="020B0606030504020204" pitchFamily="34" charset="0"/>
                <a:ea typeface="Open Sans" panose="020B0606030504020204" pitchFamily="34" charset="0"/>
                <a:cs typeface="Open Sans" panose="020B0606030504020204" pitchFamily="34" charset="0"/>
              </a:rPr>
              <a:t>Réutilisabilité des travaux</a:t>
            </a:r>
          </a:p>
          <a:p>
            <a:pPr marL="342900" indent="-342900">
              <a:buFont typeface="+mj-lt"/>
              <a:buAutoNum type="arabicPeriod"/>
            </a:pPr>
            <a:r>
              <a:rPr lang="fr-FR" sz="1800" dirty="0">
                <a:latin typeface="Open Sans" panose="020B0606030504020204" pitchFamily="34" charset="0"/>
                <a:ea typeface="Open Sans" panose="020B0606030504020204" pitchFamily="34" charset="0"/>
                <a:cs typeface="Open Sans" panose="020B0606030504020204" pitchFamily="34" charset="0"/>
              </a:rPr>
              <a:t>Lutte contre la fraude</a:t>
            </a:r>
          </a:p>
          <a:p>
            <a:r>
              <a:rPr lang="fr-FR" sz="1800" b="1" dirty="0">
                <a:latin typeface="Open Sans" panose="020B0606030504020204" pitchFamily="34" charset="0"/>
                <a:ea typeface="Open Sans" panose="020B0606030504020204" pitchFamily="34" charset="0"/>
                <a:cs typeface="Open Sans" panose="020B0606030504020204" pitchFamily="34" charset="0"/>
              </a:rPr>
              <a:t>Pour les financeurs :</a:t>
            </a:r>
          </a:p>
          <a:p>
            <a:pPr marL="342900" indent="-342900">
              <a:buFont typeface="+mj-lt"/>
              <a:buAutoNum type="arabicPeriod"/>
            </a:pPr>
            <a:r>
              <a:rPr lang="fr-FR" sz="1800" dirty="0">
                <a:latin typeface="Open Sans" panose="020B0606030504020204" pitchFamily="34" charset="0"/>
                <a:ea typeface="Open Sans" panose="020B0606030504020204" pitchFamily="34" charset="0"/>
                <a:cs typeface="Open Sans" panose="020B0606030504020204" pitchFamily="34" charset="0"/>
              </a:rPr>
              <a:t>Mise à disposition de la science</a:t>
            </a:r>
          </a:p>
          <a:p>
            <a:pPr marL="342900" indent="-342900">
              <a:buFont typeface="+mj-lt"/>
              <a:buAutoNum type="arabicPeriod"/>
            </a:pPr>
            <a:r>
              <a:rPr lang="fr-FR" sz="1800" dirty="0">
                <a:latin typeface="Open Sans" panose="020B0606030504020204" pitchFamily="34" charset="0"/>
                <a:ea typeface="Open Sans" panose="020B0606030504020204" pitchFamily="34" charset="0"/>
                <a:cs typeface="Open Sans" panose="020B0606030504020204" pitchFamily="34" charset="0"/>
              </a:rPr>
              <a:t>Transparence </a:t>
            </a:r>
            <a:r>
              <a:rPr lang="fr-FR" sz="1800" dirty="0" smtClean="0">
                <a:latin typeface="Open Sans" panose="020B0606030504020204" pitchFamily="34" charset="0"/>
                <a:ea typeface="Open Sans" panose="020B0606030504020204" pitchFamily="34" charset="0"/>
                <a:cs typeface="Open Sans" panose="020B0606030504020204" pitchFamily="34" charset="0"/>
              </a:rPr>
              <a:t>de l’usage de </a:t>
            </a:r>
            <a:r>
              <a:rPr lang="fr-FR" sz="1800" dirty="0">
                <a:latin typeface="Open Sans" panose="020B0606030504020204" pitchFamily="34" charset="0"/>
                <a:ea typeface="Open Sans" panose="020B0606030504020204" pitchFamily="34" charset="0"/>
                <a:cs typeface="Open Sans" panose="020B0606030504020204" pitchFamily="34" charset="0"/>
              </a:rPr>
              <a:t>l’argent public</a:t>
            </a:r>
          </a:p>
        </p:txBody>
      </p:sp>
      <p:pic>
        <p:nvPicPr>
          <p:cNvPr id="3" name="Image 2"/>
          <p:cNvPicPr>
            <a:picLocks noChangeAspect="1"/>
          </p:cNvPicPr>
          <p:nvPr/>
        </p:nvPicPr>
        <p:blipFill>
          <a:blip r:embed="rId3"/>
          <a:stretch>
            <a:fillRect/>
          </a:stretch>
        </p:blipFill>
        <p:spPr>
          <a:xfrm>
            <a:off x="6253419" y="1268760"/>
            <a:ext cx="2890581" cy="4660180"/>
          </a:xfrm>
          <a:prstGeom prst="rect">
            <a:avLst/>
          </a:prstGeom>
        </p:spPr>
      </p:pic>
      <p:cxnSp>
        <p:nvCxnSpPr>
          <p:cNvPr id="6" name="Connecteur droit 5"/>
          <p:cNvCxnSpPr/>
          <p:nvPr/>
        </p:nvCxnSpPr>
        <p:spPr>
          <a:xfrm>
            <a:off x="35496" y="1268760"/>
            <a:ext cx="0" cy="5589240"/>
          </a:xfrm>
          <a:prstGeom prst="line">
            <a:avLst/>
          </a:prstGeom>
          <a:ln w="762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95559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Données de la recherche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space réservé du contenu 2"/>
          <p:cNvSpPr>
            <a:spLocks noGrp="1"/>
          </p:cNvSpPr>
          <p:nvPr>
            <p:ph idx="1"/>
          </p:nvPr>
        </p:nvSpPr>
        <p:spPr>
          <a:xfrm>
            <a:off x="445538" y="1843606"/>
            <a:ext cx="4680521" cy="361716"/>
          </a:xfrm>
        </p:spPr>
        <p:txBody>
          <a:bodyPr>
            <a:normAutofit/>
          </a:bodyPr>
          <a:lstStyle/>
          <a:p>
            <a:pPr marL="0" indent="0">
              <a:buNone/>
            </a:pPr>
            <a:r>
              <a:rPr lang="fr-FR" sz="1800" b="1" dirty="0" smtClean="0">
                <a:latin typeface="Open Sans" panose="020B0606030504020204" pitchFamily="34" charset="0"/>
                <a:ea typeface="Open Sans" panose="020B0606030504020204" pitchFamily="34" charset="0"/>
                <a:cs typeface="Open Sans" panose="020B0606030504020204" pitchFamily="34" charset="0"/>
              </a:rPr>
              <a:t>Une échelle de raffinage des données</a:t>
            </a:r>
            <a:r>
              <a:rPr lang="fr-FR" sz="1800" dirty="0"/>
              <a:t> </a:t>
            </a:r>
            <a:r>
              <a:rPr lang="fr-FR" sz="1800" dirty="0" smtClean="0"/>
              <a:t>:</a:t>
            </a:r>
            <a:endParaRPr lang="fr-FR" sz="1800"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4" name="Espace réservé du contenu 3"/>
          <p:cNvSpPr>
            <a:spLocks noGrp="1"/>
          </p:cNvSpPr>
          <p:nvPr>
            <p:ph sz="half" idx="4294967295"/>
          </p:nvPr>
        </p:nvSpPr>
        <p:spPr>
          <a:xfrm>
            <a:off x="467544" y="807503"/>
            <a:ext cx="7292975" cy="503238"/>
          </a:xfrm>
        </p:spPr>
        <p:txBody>
          <a:bodyPr>
            <a:normAutofit/>
          </a:bodyPr>
          <a:lstStyle/>
          <a:p>
            <a:pPr marL="0" indent="0">
              <a:buNone/>
            </a:pPr>
            <a:r>
              <a:rPr lang="fr-FR"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Brutes, traitées</a:t>
            </a:r>
            <a:endParaRPr lang="fr-F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 6"/>
          <p:cNvPicPr>
            <a:picLocks noChangeAspect="1"/>
          </p:cNvPicPr>
          <p:nvPr/>
        </p:nvPicPr>
        <p:blipFill>
          <a:blip r:embed="rId3"/>
          <a:stretch>
            <a:fillRect/>
          </a:stretch>
        </p:blipFill>
        <p:spPr>
          <a:xfrm>
            <a:off x="4402735" y="3789040"/>
            <a:ext cx="4741265" cy="2490803"/>
          </a:xfrm>
          <a:prstGeom prst="rect">
            <a:avLst/>
          </a:prstGeom>
        </p:spPr>
      </p:pic>
      <p:pic>
        <p:nvPicPr>
          <p:cNvPr id="8" name="Image 7"/>
          <p:cNvPicPr>
            <a:picLocks noChangeAspect="1"/>
          </p:cNvPicPr>
          <p:nvPr/>
        </p:nvPicPr>
        <p:blipFill>
          <a:blip r:embed="rId4"/>
          <a:stretch>
            <a:fillRect/>
          </a:stretch>
        </p:blipFill>
        <p:spPr>
          <a:xfrm>
            <a:off x="65778" y="3789040"/>
            <a:ext cx="4336957" cy="2490803"/>
          </a:xfrm>
          <a:prstGeom prst="rect">
            <a:avLst/>
          </a:prstGeom>
        </p:spPr>
      </p:pic>
      <p:cxnSp>
        <p:nvCxnSpPr>
          <p:cNvPr id="10" name="Connecteur droit 9"/>
          <p:cNvCxnSpPr/>
          <p:nvPr/>
        </p:nvCxnSpPr>
        <p:spPr>
          <a:xfrm>
            <a:off x="35496" y="1268760"/>
            <a:ext cx="0" cy="5589240"/>
          </a:xfrm>
          <a:prstGeom prst="line">
            <a:avLst/>
          </a:prstGeom>
          <a:ln w="76200"/>
        </p:spPr>
        <p:style>
          <a:lnRef idx="3">
            <a:schemeClr val="accent2"/>
          </a:lnRef>
          <a:fillRef idx="0">
            <a:schemeClr val="accent2"/>
          </a:fillRef>
          <a:effectRef idx="2">
            <a:schemeClr val="accent2"/>
          </a:effectRef>
          <a:fontRef idx="minor">
            <a:schemeClr val="tx1"/>
          </a:fontRef>
        </p:style>
      </p:cxnSp>
      <p:graphicFrame>
        <p:nvGraphicFramePr>
          <p:cNvPr id="5" name="Diagramme 4"/>
          <p:cNvGraphicFramePr/>
          <p:nvPr>
            <p:extLst>
              <p:ext uri="{D42A27DB-BD31-4B8C-83A1-F6EECF244321}">
                <p14:modId xmlns:p14="http://schemas.microsoft.com/office/powerpoint/2010/main" val="2889845500"/>
              </p:ext>
            </p:extLst>
          </p:nvPr>
        </p:nvGraphicFramePr>
        <p:xfrm>
          <a:off x="1524672" y="86245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3010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Données de la recherche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space réservé du contenu 2"/>
          <p:cNvSpPr>
            <a:spLocks noGrp="1"/>
          </p:cNvSpPr>
          <p:nvPr>
            <p:ph idx="1"/>
          </p:nvPr>
        </p:nvSpPr>
        <p:spPr>
          <a:xfrm>
            <a:off x="467543" y="836712"/>
            <a:ext cx="7632849" cy="311605"/>
          </a:xfrm>
          <a:noFill/>
        </p:spPr>
        <p:txBody>
          <a:bodyPr>
            <a:normAutofit fontScale="70000" lnSpcReduction="20000"/>
          </a:bodyPr>
          <a:lstStyle/>
          <a:p>
            <a:pPr marL="0" indent="0">
              <a:buNone/>
            </a:pPr>
            <a:r>
              <a:rPr lang="fr-FR" dirty="0">
                <a:solidFill>
                  <a:schemeClr val="accent3"/>
                </a:solidFill>
              </a:rPr>
              <a:t>Observationnelles, expérimentales, de simulation, compilées</a:t>
            </a:r>
          </a:p>
          <a:p>
            <a:pPr marL="0" indent="0">
              <a:buNone/>
            </a:pPr>
            <a:endParaRPr lang="fr-FR" dirty="0">
              <a:solidFill>
                <a:schemeClr val="accent1">
                  <a:lumMod val="60000"/>
                  <a:lumOff val="40000"/>
                </a:schemeClr>
              </a:solidFill>
            </a:endParaRPr>
          </a:p>
        </p:txBody>
      </p:sp>
      <p:sp>
        <p:nvSpPr>
          <p:cNvPr id="4" name="Espace réservé du contenu 3"/>
          <p:cNvSpPr>
            <a:spLocks noGrp="1"/>
          </p:cNvSpPr>
          <p:nvPr>
            <p:ph sz="half" idx="4294967295"/>
          </p:nvPr>
        </p:nvSpPr>
        <p:spPr>
          <a:xfrm>
            <a:off x="971600" y="1556792"/>
            <a:ext cx="6259730" cy="4752528"/>
          </a:xfrm>
        </p:spPr>
        <p:txBody>
          <a:bodyPr>
            <a:noAutofit/>
          </a:bodyPr>
          <a:lstStyle/>
          <a:p>
            <a:pPr marL="342900" indent="-342900">
              <a:buFont typeface="+mj-lt"/>
              <a:buAutoNum type="arabicPeriod"/>
            </a:pPr>
            <a:r>
              <a:rPr lang="fr-FR" sz="16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Données d’observation</a:t>
            </a:r>
            <a:r>
              <a:rPr lang="fr-FR"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 </a:t>
            </a:r>
            <a:r>
              <a:rPr lang="fr-FR" sz="1600" dirty="0" smtClean="0">
                <a:solidFill>
                  <a:schemeClr val="accent6"/>
                </a:solidFill>
                <a:latin typeface="Open Sans" panose="020B0606030504020204" pitchFamily="34" charset="0"/>
                <a:ea typeface="Open Sans" panose="020B0606030504020204" pitchFamily="34" charset="0"/>
                <a:cs typeface="Open Sans" panose="020B0606030504020204" pitchFamily="34" charset="0"/>
              </a:rPr>
              <a:t>: instant T, uniques, non reproductibles, conservation pérenne</a:t>
            </a:r>
          </a:p>
          <a:p>
            <a:pPr marL="342900" indent="-342900">
              <a:buFont typeface="+mj-lt"/>
              <a:buAutoNum type="arabicPeriod"/>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fr-FR" sz="1600" dirty="0" smtClean="0">
              <a:solidFill>
                <a:srgbClr val="7030A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fr-FR" sz="1600" b="1" dirty="0" smtClean="0">
                <a:solidFill>
                  <a:srgbClr val="7030A0"/>
                </a:solidFill>
                <a:latin typeface="Open Sans" panose="020B0606030504020204" pitchFamily="34" charset="0"/>
                <a:ea typeface="Open Sans" panose="020B0606030504020204" pitchFamily="34" charset="0"/>
                <a:cs typeface="Open Sans" panose="020B0606030504020204" pitchFamily="34" charset="0"/>
              </a:rPr>
              <a:t>Données </a:t>
            </a:r>
            <a:r>
              <a:rPr lang="fr-FR" sz="16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expérimentales </a:t>
            </a:r>
            <a:r>
              <a:rPr lang="fr-FR" sz="1600"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fr-FR" sz="1600" dirty="0" smtClean="0">
                <a:solidFill>
                  <a:srgbClr val="7030A0"/>
                </a:solidFill>
                <a:latin typeface="Open Sans" panose="020B0606030504020204" pitchFamily="34" charset="0"/>
                <a:ea typeface="Open Sans" panose="020B0606030504020204" pitchFamily="34" charset="0"/>
                <a:cs typeface="Open Sans" panose="020B0606030504020204" pitchFamily="34" charset="0"/>
              </a:rPr>
              <a:t>Laboratoire, reproductibles, coût : </a:t>
            </a:r>
          </a:p>
          <a:p>
            <a:pPr lvl="1"/>
            <a:r>
              <a:rPr lang="fr-FR" sz="1600" dirty="0" smtClean="0">
                <a:solidFill>
                  <a:srgbClr val="7030A0"/>
                </a:solidFill>
                <a:latin typeface="Open Sans" panose="020B0606030504020204" pitchFamily="34" charset="0"/>
                <a:ea typeface="Open Sans" panose="020B0606030504020204" pitchFamily="34" charset="0"/>
                <a:cs typeface="Open Sans" panose="020B0606030504020204" pitchFamily="34" charset="0"/>
              </a:rPr>
              <a:t>Important : conserver</a:t>
            </a:r>
          </a:p>
          <a:p>
            <a:pPr lvl="1"/>
            <a:r>
              <a:rPr lang="fr-FR" sz="1600" dirty="0" smtClean="0">
                <a:solidFill>
                  <a:srgbClr val="7030A0"/>
                </a:solidFill>
                <a:latin typeface="Open Sans" panose="020B0606030504020204" pitchFamily="34" charset="0"/>
                <a:ea typeface="Open Sans" panose="020B0606030504020204" pitchFamily="34" charset="0"/>
                <a:cs typeface="Open Sans" panose="020B0606030504020204" pitchFamily="34" charset="0"/>
              </a:rPr>
              <a:t>Faible : documenter</a:t>
            </a:r>
          </a:p>
          <a:p>
            <a:pPr marL="342900" indent="-342900">
              <a:buFont typeface="+mj-lt"/>
              <a:buAutoNum type="arabicPeriod"/>
            </a:pPr>
            <a:endParaRPr lang="fr-FR" sz="1600" dirty="0" smtClean="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fr-FR" sz="1600" b="1"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Données </a:t>
            </a:r>
            <a:r>
              <a:rPr lang="fr-FR" sz="16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computationnelles ou de simulation</a:t>
            </a:r>
            <a:r>
              <a:rPr lang="fr-FR" sz="16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 </a:t>
            </a:r>
            <a:r>
              <a:rPr lang="fr-FR" sz="16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modèle informatique, reproductibles, documenter</a:t>
            </a:r>
          </a:p>
          <a:p>
            <a:pPr marL="342900" indent="-342900">
              <a:buFont typeface="+mj-lt"/>
              <a:buAutoNum type="arabicPeriod"/>
            </a:pPr>
            <a:endParaRPr lang="fr-FR" sz="16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fr-FR" sz="1600"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fr-FR" sz="16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Données </a:t>
            </a:r>
            <a:r>
              <a:rPr lang="fr-FR"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compilées ou dérivées </a:t>
            </a:r>
            <a:r>
              <a:rPr lang="fr-FR"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recombinaison, données sources, documenter</a:t>
            </a:r>
            <a:endParaRPr lang="fr-FR" sz="16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fr-FR" sz="1600" dirty="0"/>
          </a:p>
        </p:txBody>
      </p:sp>
      <p:pic>
        <p:nvPicPr>
          <p:cNvPr id="11" name="Image 10"/>
          <p:cNvPicPr>
            <a:picLocks noChangeAspect="1"/>
          </p:cNvPicPr>
          <p:nvPr/>
        </p:nvPicPr>
        <p:blipFill>
          <a:blip r:embed="rId3"/>
          <a:stretch>
            <a:fillRect/>
          </a:stretch>
        </p:blipFill>
        <p:spPr>
          <a:xfrm>
            <a:off x="7231330" y="3939979"/>
            <a:ext cx="1912670" cy="1350289"/>
          </a:xfrm>
          <a:prstGeom prst="rect">
            <a:avLst/>
          </a:prstGeom>
        </p:spPr>
      </p:pic>
      <p:pic>
        <p:nvPicPr>
          <p:cNvPr id="13" name="Image 12"/>
          <p:cNvPicPr>
            <a:picLocks noChangeAspect="1"/>
          </p:cNvPicPr>
          <p:nvPr/>
        </p:nvPicPr>
        <p:blipFill>
          <a:blip r:embed="rId4"/>
          <a:stretch>
            <a:fillRect/>
          </a:stretch>
        </p:blipFill>
        <p:spPr>
          <a:xfrm>
            <a:off x="7231332" y="5085184"/>
            <a:ext cx="1912667" cy="1038370"/>
          </a:xfrm>
          <a:prstGeom prst="rect">
            <a:avLst/>
          </a:prstGeom>
        </p:spPr>
      </p:pic>
      <p:pic>
        <p:nvPicPr>
          <p:cNvPr id="17" name="Image 16"/>
          <p:cNvPicPr>
            <a:picLocks noChangeAspect="1"/>
          </p:cNvPicPr>
          <p:nvPr/>
        </p:nvPicPr>
        <p:blipFill>
          <a:blip r:embed="rId5"/>
          <a:stretch>
            <a:fillRect/>
          </a:stretch>
        </p:blipFill>
        <p:spPr>
          <a:xfrm>
            <a:off x="7231332" y="1556792"/>
            <a:ext cx="1912667" cy="1175820"/>
          </a:xfrm>
          <a:prstGeom prst="rect">
            <a:avLst/>
          </a:prstGeom>
        </p:spPr>
      </p:pic>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332" y="2732612"/>
            <a:ext cx="1912668" cy="1280481"/>
          </a:xfrm>
          <a:prstGeom prst="rect">
            <a:avLst/>
          </a:prstGeom>
        </p:spPr>
      </p:pic>
      <p:cxnSp>
        <p:nvCxnSpPr>
          <p:cNvPr id="10" name="Connecteur droit 9"/>
          <p:cNvCxnSpPr/>
          <p:nvPr/>
        </p:nvCxnSpPr>
        <p:spPr>
          <a:xfrm>
            <a:off x="35496" y="1268760"/>
            <a:ext cx="0" cy="558924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flipV="1">
            <a:off x="423516" y="1649675"/>
            <a:ext cx="0" cy="4566762"/>
          </a:xfrm>
          <a:prstGeom prst="straightConnector1">
            <a:avLst/>
          </a:prstGeom>
          <a:ln w="2857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061" y="1941691"/>
            <a:ext cx="461665" cy="2862322"/>
          </a:xfrm>
          <a:prstGeom prst="rect">
            <a:avLst/>
          </a:prstGeom>
          <a:noFill/>
        </p:spPr>
        <p:txBody>
          <a:bodyPr vert="vert270" wrap="square" rtlCol="0">
            <a:spAutoFit/>
          </a:bodyPr>
          <a:lstStyle/>
          <a:p>
            <a:r>
              <a:rPr lang="fr-FR" dirty="0" smtClean="0">
                <a:solidFill>
                  <a:schemeClr val="accent6"/>
                </a:solidFill>
              </a:rPr>
              <a:t>Reproductibilité</a:t>
            </a:r>
            <a:endParaRPr lang="fr-FR" dirty="0">
              <a:solidFill>
                <a:schemeClr val="accent6"/>
              </a:solidFill>
            </a:endParaRPr>
          </a:p>
        </p:txBody>
      </p:sp>
    </p:spTree>
    <p:extLst>
      <p:ext uri="{BB962C8B-B14F-4D97-AF65-F5344CB8AC3E}">
        <p14:creationId xmlns:p14="http://schemas.microsoft.com/office/powerpoint/2010/main" val="4109409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Données de la recherche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Espace réservé du contenu 4"/>
          <p:cNvSpPr>
            <a:spLocks noGrp="1"/>
          </p:cNvSpPr>
          <p:nvPr>
            <p:ph idx="1"/>
          </p:nvPr>
        </p:nvSpPr>
        <p:spPr>
          <a:xfrm>
            <a:off x="449608" y="2708919"/>
            <a:ext cx="4779982" cy="2547664"/>
          </a:xfrm>
        </p:spPr>
        <p:txBody>
          <a:bodyPr>
            <a:normAutofit/>
          </a:bodyPr>
          <a:lstStyle/>
          <a:p>
            <a:r>
              <a:rPr lang="fr-FR" sz="1800" dirty="0" smtClean="0">
                <a:latin typeface="Open Sans" panose="020B0606030504020204" pitchFamily="34" charset="0"/>
                <a:ea typeface="Open Sans" panose="020B0606030504020204" pitchFamily="34" charset="0"/>
                <a:cs typeface="Open Sans" panose="020B0606030504020204" pitchFamily="34" charset="0"/>
              </a:rPr>
              <a:t>Ensemble de fichiers</a:t>
            </a:r>
          </a:p>
          <a:p>
            <a:r>
              <a:rPr lang="fr-FR" sz="1800" dirty="0" smtClean="0">
                <a:latin typeface="Open Sans" panose="020B0606030504020204" pitchFamily="34" charset="0"/>
                <a:ea typeface="Open Sans" panose="020B0606030504020204" pitchFamily="34" charset="0"/>
                <a:cs typeface="Open Sans" panose="020B0606030504020204" pitchFamily="34" charset="0"/>
              </a:rPr>
              <a:t>Structure logique</a:t>
            </a:r>
          </a:p>
          <a:p>
            <a:r>
              <a:rPr lang="fr-FR" sz="1800" dirty="0" smtClean="0">
                <a:latin typeface="Open Sans" panose="020B0606030504020204" pitchFamily="34" charset="0"/>
                <a:ea typeface="Open Sans" panose="020B0606030504020204" pitchFamily="34" charset="0"/>
                <a:cs typeface="Open Sans" panose="020B0606030504020204" pitchFamily="34" charset="0"/>
              </a:rPr>
              <a:t>Téléchargeable</a:t>
            </a:r>
          </a:p>
          <a:p>
            <a:r>
              <a:rPr lang="fr-FR" sz="1800" dirty="0" smtClean="0">
                <a:latin typeface="Open Sans" panose="020B0606030504020204" pitchFamily="34" charset="0"/>
                <a:ea typeface="Open Sans" panose="020B0606030504020204" pitchFamily="34" charset="0"/>
                <a:cs typeface="Open Sans" panose="020B0606030504020204" pitchFamily="34" charset="0"/>
              </a:rPr>
              <a:t>Trouvable</a:t>
            </a:r>
          </a:p>
          <a:p>
            <a:r>
              <a:rPr lang="fr-FR" sz="1800" dirty="0" smtClean="0">
                <a:latin typeface="Open Sans" panose="020B0606030504020204" pitchFamily="34" charset="0"/>
                <a:ea typeface="Open Sans" panose="020B0606030504020204" pitchFamily="34" charset="0"/>
                <a:cs typeface="Open Sans" panose="020B0606030504020204" pitchFamily="34" charset="0"/>
              </a:rPr>
              <a:t>Intelligible</a:t>
            </a:r>
          </a:p>
          <a:p>
            <a:r>
              <a:rPr lang="fr-FR" sz="1800" dirty="0">
                <a:latin typeface="Open Sans" panose="020B0606030504020204" pitchFamily="34" charset="0"/>
                <a:ea typeface="Open Sans" panose="020B0606030504020204" pitchFamily="34" charset="0"/>
                <a:cs typeface="Open Sans" panose="020B0606030504020204" pitchFamily="34" charset="0"/>
              </a:rPr>
              <a:t>M</a:t>
            </a:r>
            <a:r>
              <a:rPr lang="fr-FR" sz="1800" dirty="0" smtClean="0">
                <a:latin typeface="Open Sans" panose="020B0606030504020204" pitchFamily="34" charset="0"/>
                <a:ea typeface="Open Sans" panose="020B0606030504020204" pitchFamily="34" charset="0"/>
                <a:cs typeface="Open Sans" panose="020B0606030504020204" pitchFamily="34" charset="0"/>
              </a:rPr>
              <a:t>étadonnées</a:t>
            </a:r>
            <a:endParaRPr lang="fr-F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space réservé du contenu 2"/>
          <p:cNvSpPr>
            <a:spLocks noGrp="1"/>
          </p:cNvSpPr>
          <p:nvPr>
            <p:ph sz="half" idx="4294967295"/>
          </p:nvPr>
        </p:nvSpPr>
        <p:spPr>
          <a:xfrm>
            <a:off x="467544" y="742726"/>
            <a:ext cx="6570663" cy="454025"/>
          </a:xfrm>
        </p:spPr>
        <p:txBody>
          <a:bodyPr>
            <a:normAutofit/>
          </a:bodyPr>
          <a:lstStyle/>
          <a:p>
            <a:pPr marL="0" indent="0">
              <a:buNone/>
            </a:pPr>
            <a:r>
              <a:rPr lang="fr-FR"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Jeux de données</a:t>
            </a:r>
            <a:endParaRPr lang="fr-F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590" y="2708920"/>
            <a:ext cx="3914410" cy="3240360"/>
          </a:xfrm>
          <a:prstGeom prst="rect">
            <a:avLst/>
          </a:prstGeom>
        </p:spPr>
      </p:pic>
      <p:cxnSp>
        <p:nvCxnSpPr>
          <p:cNvPr id="8" name="Connecteur droit 7"/>
          <p:cNvCxnSpPr/>
          <p:nvPr/>
        </p:nvCxnSpPr>
        <p:spPr>
          <a:xfrm>
            <a:off x="35496" y="1268760"/>
            <a:ext cx="0" cy="558924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4" name="ZoneTexte 3"/>
          <p:cNvSpPr txBox="1"/>
          <p:nvPr/>
        </p:nvSpPr>
        <p:spPr>
          <a:xfrm>
            <a:off x="1799692" y="1768169"/>
            <a:ext cx="4968552" cy="369332"/>
          </a:xfrm>
          <a:prstGeom prst="rect">
            <a:avLst/>
          </a:prstGeom>
          <a:noFill/>
        </p:spPr>
        <p:txBody>
          <a:bodyPr wrap="square" rtlCol="0">
            <a:spAutoFit/>
          </a:bodyPr>
          <a:lstStyle/>
          <a:p>
            <a:r>
              <a:rPr lang="fr-FR" b="1" dirty="0" smtClean="0"/>
              <a:t>Qu’est-ce qu’un jeu de données ou </a:t>
            </a:r>
            <a:r>
              <a:rPr lang="fr-FR" b="1" i="1" dirty="0" err="1" smtClean="0"/>
              <a:t>dataset</a:t>
            </a:r>
            <a:r>
              <a:rPr lang="fr-FR" b="1" i="1" dirty="0" smtClean="0"/>
              <a:t> </a:t>
            </a:r>
            <a:r>
              <a:rPr lang="fr-FR" b="1" dirty="0" smtClean="0"/>
              <a:t>?</a:t>
            </a:r>
            <a:endParaRPr lang="fr-FR" b="1" dirty="0"/>
          </a:p>
        </p:txBody>
      </p:sp>
    </p:spTree>
    <p:extLst>
      <p:ext uri="{BB962C8B-B14F-4D97-AF65-F5344CB8AC3E}">
        <p14:creationId xmlns:p14="http://schemas.microsoft.com/office/powerpoint/2010/main" val="80164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Données de la recherche</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Espace réservé du contenu 3"/>
          <p:cNvSpPr>
            <a:spLocks noGrp="1"/>
          </p:cNvSpPr>
          <p:nvPr>
            <p:ph idx="1"/>
          </p:nvPr>
        </p:nvSpPr>
        <p:spPr>
          <a:xfrm>
            <a:off x="440254" y="764704"/>
            <a:ext cx="7632849" cy="504056"/>
          </a:xfrm>
          <a:noFill/>
        </p:spPr>
        <p:txBody>
          <a:bodyPr>
            <a:normAutofit/>
          </a:bodyPr>
          <a:lstStyle/>
          <a:p>
            <a:pPr marL="0" indent="0">
              <a:buNone/>
            </a:pPr>
            <a:r>
              <a:rPr lang="fr-FR"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Conclusion</a:t>
            </a:r>
            <a:endParaRPr lang="fr-F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Espace réservé du contenu 4"/>
          <p:cNvSpPr>
            <a:spLocks noGrp="1"/>
          </p:cNvSpPr>
          <p:nvPr>
            <p:ph sz="half" idx="4294967295"/>
          </p:nvPr>
        </p:nvSpPr>
        <p:spPr>
          <a:xfrm>
            <a:off x="440254" y="2780928"/>
            <a:ext cx="4995841" cy="2232248"/>
          </a:xfrm>
        </p:spPr>
        <p:txBody>
          <a:bodyPr>
            <a:normAutofit/>
          </a:bodyPr>
          <a:lstStyle/>
          <a:p>
            <a:r>
              <a:rPr lang="fr-FR" sz="1800" dirty="0" smtClean="0">
                <a:latin typeface="Open Sans" panose="020B0606030504020204" pitchFamily="34" charset="0"/>
                <a:ea typeface="Open Sans" panose="020B0606030504020204" pitchFamily="34" charset="0"/>
                <a:cs typeface="Open Sans" panose="020B0606030504020204" pitchFamily="34" charset="0"/>
              </a:rPr>
              <a:t>Données = enjeu principal du DMP</a:t>
            </a:r>
          </a:p>
          <a:p>
            <a:endParaRPr lang="fr-FR" sz="1800" dirty="0" smtClean="0">
              <a:latin typeface="Open Sans" panose="020B0606030504020204" pitchFamily="34" charset="0"/>
              <a:ea typeface="Open Sans" panose="020B0606030504020204" pitchFamily="34" charset="0"/>
              <a:cs typeface="Open Sans" panose="020B0606030504020204" pitchFamily="34" charset="0"/>
            </a:endParaRPr>
          </a:p>
          <a:p>
            <a:r>
              <a:rPr lang="fr-FR"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Bonne définition </a:t>
            </a:r>
            <a:r>
              <a:rPr lang="fr-FR"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fr-FR"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 réutilisation</a:t>
            </a:r>
          </a:p>
          <a:p>
            <a:endParaRPr lang="fr-FR" sz="1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r>
              <a:rPr lang="fr-FR" sz="1800" dirty="0" smtClean="0">
                <a:solidFill>
                  <a:srgbClr val="7030A0"/>
                </a:solidFill>
                <a:latin typeface="Open Sans" panose="020B0606030504020204" pitchFamily="34" charset="0"/>
                <a:ea typeface="Open Sans" panose="020B0606030504020204" pitchFamily="34" charset="0"/>
                <a:cs typeface="Open Sans" panose="020B0606030504020204" pitchFamily="34" charset="0"/>
              </a:rPr>
              <a:t>Communication chercheurs – gestionnaire de projet</a:t>
            </a:r>
            <a:endParaRPr lang="fr-FR" sz="1800"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636912"/>
            <a:ext cx="3347864" cy="2236294"/>
          </a:xfrm>
          <a:prstGeom prst="rect">
            <a:avLst/>
          </a:prstGeom>
        </p:spPr>
      </p:pic>
      <p:cxnSp>
        <p:nvCxnSpPr>
          <p:cNvPr id="7" name="Connecteur droit 6"/>
          <p:cNvCxnSpPr/>
          <p:nvPr/>
        </p:nvCxnSpPr>
        <p:spPr>
          <a:xfrm>
            <a:off x="41970" y="1268760"/>
            <a:ext cx="0" cy="5589240"/>
          </a:xfrm>
          <a:prstGeom prst="line">
            <a:avLst/>
          </a:prstGeom>
          <a:ln w="762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435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74441" y="246745"/>
            <a:ext cx="7632848" cy="562074"/>
          </a:xfrm>
        </p:spPr>
        <p:txBody>
          <a:bodyPr/>
          <a:lstStyle/>
          <a:p>
            <a:r>
              <a:rPr lang="fr-FR" dirty="0" smtClean="0">
                <a:latin typeface="Open Sans" panose="020B0606030504020204" pitchFamily="34" charset="0"/>
                <a:ea typeface="Open Sans" panose="020B0606030504020204" pitchFamily="34" charset="0"/>
                <a:cs typeface="Open Sans" panose="020B0606030504020204" pitchFamily="34" charset="0"/>
              </a:rPr>
              <a:t>DMP</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Espace réservé du contenu 5"/>
          <p:cNvSpPr>
            <a:spLocks noGrp="1"/>
          </p:cNvSpPr>
          <p:nvPr>
            <p:ph idx="1"/>
          </p:nvPr>
        </p:nvSpPr>
        <p:spPr>
          <a:xfrm>
            <a:off x="395536" y="1778694"/>
            <a:ext cx="7632849" cy="4569371"/>
          </a:xfrm>
        </p:spPr>
        <p:txBody>
          <a:bodyPr>
            <a:normAutofit/>
          </a:bodyPr>
          <a:lstStyle/>
          <a:p>
            <a:pPr marL="0" indent="0">
              <a:buNone/>
            </a:pPr>
            <a:r>
              <a:rPr lang="fr-FR" sz="1800" b="1" dirty="0" smtClean="0">
                <a:latin typeface="Open Sans" panose="020B0606030504020204" pitchFamily="34" charset="0"/>
                <a:ea typeface="Open Sans" panose="020B0606030504020204" pitchFamily="34" charset="0"/>
                <a:cs typeface="Open Sans" panose="020B0606030504020204" pitchFamily="34" charset="0"/>
              </a:rPr>
              <a:t>	Qu’est ce qu’un DMP?</a:t>
            </a:r>
          </a:p>
          <a:p>
            <a:pPr marL="0" indent="0">
              <a:buNone/>
            </a:pPr>
            <a:endParaRPr lang="fr-FR" sz="1800" b="1"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fr-FR" sz="18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fr-FR" sz="1800" b="1"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fr-FR" sz="1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fr-FR" sz="1800" dirty="0" smtClean="0">
                <a:solidFill>
                  <a:schemeClr val="accent6"/>
                </a:solidFill>
                <a:latin typeface="Open Sans" panose="020B0606030504020204" pitchFamily="34" charset="0"/>
                <a:ea typeface="Open Sans" panose="020B0606030504020204" pitchFamily="34" charset="0"/>
                <a:cs typeface="Open Sans" panose="020B0606030504020204" pitchFamily="34" charset="0"/>
              </a:rPr>
              <a:t>Document structuré</a:t>
            </a:r>
          </a:p>
          <a:p>
            <a:pPr lvl="1"/>
            <a:endParaRPr lang="fr-FR" sz="1800" dirty="0" smtClean="0">
              <a:latin typeface="Open Sans" panose="020B0606030504020204" pitchFamily="34" charset="0"/>
              <a:ea typeface="Open Sans" panose="020B0606030504020204" pitchFamily="34" charset="0"/>
              <a:cs typeface="Open Sans" panose="020B0606030504020204" pitchFamily="34" charset="0"/>
            </a:endParaRPr>
          </a:p>
          <a:p>
            <a:pPr lvl="1"/>
            <a:r>
              <a:rPr lang="fr-FR" sz="18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Aborde tout le cycle de vie de la donnée</a:t>
            </a:r>
          </a:p>
          <a:p>
            <a:pPr lvl="1"/>
            <a:endParaRPr lang="fr-FR" sz="1800" dirty="0" smtClean="0">
              <a:solidFill>
                <a:srgbClr val="7030A0"/>
              </a:solidFill>
              <a:latin typeface="Open Sans" panose="020B0606030504020204" pitchFamily="34" charset="0"/>
              <a:ea typeface="Open Sans" panose="020B0606030504020204" pitchFamily="34" charset="0"/>
              <a:cs typeface="Open Sans" panose="020B0606030504020204" pitchFamily="34" charset="0"/>
            </a:endParaRPr>
          </a:p>
          <a:p>
            <a:pPr lvl="1"/>
            <a:r>
              <a:rPr lang="fr-FR" sz="180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Usage administratif</a:t>
            </a:r>
            <a:endParaRPr lang="fr-FR" sz="1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Espace réservé du contenu 6"/>
          <p:cNvSpPr>
            <a:spLocks noGrp="1"/>
          </p:cNvSpPr>
          <p:nvPr>
            <p:ph sz="half" idx="4294967295"/>
          </p:nvPr>
        </p:nvSpPr>
        <p:spPr>
          <a:xfrm>
            <a:off x="443893" y="707802"/>
            <a:ext cx="6570663" cy="488950"/>
          </a:xfrm>
        </p:spPr>
        <p:txBody>
          <a:bodyPr>
            <a:normAutofit/>
          </a:bodyPr>
          <a:lstStyle/>
          <a:p>
            <a:pPr marL="0" indent="0">
              <a:buNone/>
            </a:pPr>
            <a:r>
              <a:rPr lang="fr-FR"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Définition</a:t>
            </a:r>
            <a:endParaRPr lang="fr-FR"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Connecteur droit 3"/>
          <p:cNvCxnSpPr/>
          <p:nvPr/>
        </p:nvCxnSpPr>
        <p:spPr>
          <a:xfrm>
            <a:off x="35496" y="1268760"/>
            <a:ext cx="0" cy="5589240"/>
          </a:xfrm>
          <a:prstGeom prst="line">
            <a:avLst/>
          </a:prstGeom>
          <a:ln w="76200"/>
        </p:spPr>
        <p:style>
          <a:lnRef idx="3">
            <a:schemeClr val="accent1"/>
          </a:lnRef>
          <a:fillRef idx="0">
            <a:schemeClr val="accent1"/>
          </a:fillRef>
          <a:effectRef idx="2">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268760"/>
            <a:ext cx="4642445" cy="2521456"/>
          </a:xfrm>
          <a:prstGeom prst="rect">
            <a:avLst/>
          </a:prstGeom>
        </p:spPr>
      </p:pic>
    </p:spTree>
    <p:extLst>
      <p:ext uri="{BB962C8B-B14F-4D97-AF65-F5344CB8AC3E}">
        <p14:creationId xmlns:p14="http://schemas.microsoft.com/office/powerpoint/2010/main" val="4008625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2737</Words>
  <Application>Microsoft Office PowerPoint</Application>
  <PresentationFormat>Affichage à l'écran (4:3)</PresentationFormat>
  <Paragraphs>385</Paragraphs>
  <Slides>34</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 Unicode MS</vt:lpstr>
      <vt:lpstr>Arial</vt:lpstr>
      <vt:lpstr>Calibri</vt:lpstr>
      <vt:lpstr>Open Sans</vt:lpstr>
      <vt:lpstr>Wingdings</vt:lpstr>
      <vt:lpstr>1_Thème Office</vt:lpstr>
      <vt:lpstr>Introduction aux données de la Recherche</vt:lpstr>
      <vt:lpstr>Plan de la présentation</vt:lpstr>
      <vt:lpstr>Données de la recherche</vt:lpstr>
      <vt:lpstr>Pourquoi gérer les données ?</vt:lpstr>
      <vt:lpstr>Données de la recherche</vt:lpstr>
      <vt:lpstr>Données de la recherche</vt:lpstr>
      <vt:lpstr>Données de la recherche</vt:lpstr>
      <vt:lpstr>Données de la recherche</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DMP</vt:lpstr>
      <vt:lpstr>Conclusion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aux données de la recherche</dc:title>
  <dc:creator>BRETEL Henri</dc:creator>
  <cp:lastModifiedBy>BRETEL Henri</cp:lastModifiedBy>
  <cp:revision>94</cp:revision>
  <dcterms:created xsi:type="dcterms:W3CDTF">2016-06-22T14:04:38Z</dcterms:created>
  <dcterms:modified xsi:type="dcterms:W3CDTF">2019-04-24T13:19:52Z</dcterms:modified>
</cp:coreProperties>
</file>